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75" r:id="rId2"/>
    <p:sldId id="276" r:id="rId3"/>
    <p:sldId id="277" r:id="rId4"/>
    <p:sldId id="278" r:id="rId5"/>
    <p:sldId id="283" r:id="rId6"/>
    <p:sldId id="269" r:id="rId7"/>
    <p:sldId id="285" r:id="rId8"/>
    <p:sldId id="281" r:id="rId9"/>
    <p:sldId id="284" r:id="rId10"/>
    <p:sldId id="280" r:id="rId11"/>
    <p:sldId id="279" r:id="rId12"/>
    <p:sldId id="272" r:id="rId13"/>
    <p:sldId id="273" r:id="rId14"/>
    <p:sldId id="258" r:id="rId15"/>
    <p:sldId id="266" r:id="rId16"/>
    <p:sldId id="264" r:id="rId17"/>
    <p:sldId id="260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46549461489391"/>
          <c:y val="0.11100250164041994"/>
          <c:w val="0.87910930853470881"/>
          <c:h val="0.7961331200787401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18-34</c:v>
                </c:pt>
              </c:strCache>
            </c:strRef>
          </c:tx>
          <c:spPr>
            <a:gradFill flip="none" rotWithShape="1">
              <a:gsLst>
                <a:gs pos="0">
                  <a:srgbClr val="CC6600"/>
                </a:gs>
                <a:gs pos="50000">
                  <a:srgbClr val="FFC000"/>
                </a:gs>
                <a:gs pos="100000">
                  <a:srgbClr val="CC6600"/>
                </a:gs>
              </a:gsLst>
              <a:lin ang="10800000" scaled="1"/>
              <a:tileRect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A1ATD</c:v>
                </c:pt>
                <c:pt idx="1">
                  <c:v>CF</c:v>
                </c:pt>
                <c:pt idx="2">
                  <c:v>COPD</c:v>
                </c:pt>
                <c:pt idx="3">
                  <c:v>IIP</c:v>
                </c:pt>
                <c:pt idx="4">
                  <c:v>ILD-not IIP</c:v>
                </c:pt>
                <c:pt idx="5">
                  <c:v>Retransplant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12</c:v>
                </c:pt>
                <c:pt idx="1">
                  <c:v>3959</c:v>
                </c:pt>
                <c:pt idx="2">
                  <c:v>52</c:v>
                </c:pt>
                <c:pt idx="3">
                  <c:v>241</c:v>
                </c:pt>
                <c:pt idx="4">
                  <c:v>155</c:v>
                </c:pt>
                <c:pt idx="5">
                  <c:v>492</c:v>
                </c:pt>
                <c:pt idx="6">
                  <c:v>769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35-49</c:v>
                </c:pt>
              </c:strCache>
            </c:strRef>
          </c:tx>
          <c:spPr>
            <a:gradFill flip="none" rotWithShape="1">
              <a:gsLst>
                <a:gs pos="0">
                  <a:srgbClr val="7030A0"/>
                </a:gs>
                <a:gs pos="50000">
                  <a:srgbClr val="9966FF"/>
                </a:gs>
                <a:gs pos="100000">
                  <a:srgbClr val="7030A0"/>
                </a:gs>
              </a:gsLst>
              <a:lin ang="10800000" scaled="1"/>
              <a:tileRect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A1ATD</c:v>
                </c:pt>
                <c:pt idx="1">
                  <c:v>CF</c:v>
                </c:pt>
                <c:pt idx="2">
                  <c:v>COPD</c:v>
                </c:pt>
                <c:pt idx="3">
                  <c:v>IIP</c:v>
                </c:pt>
                <c:pt idx="4">
                  <c:v>ILD-not IIP</c:v>
                </c:pt>
                <c:pt idx="5">
                  <c:v>Retransplant</c:v>
                </c:pt>
                <c:pt idx="6">
                  <c:v>Other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389</c:v>
                </c:pt>
                <c:pt idx="1">
                  <c:v>1364</c:v>
                </c:pt>
                <c:pt idx="2">
                  <c:v>966</c:v>
                </c:pt>
                <c:pt idx="3">
                  <c:v>1229</c:v>
                </c:pt>
                <c:pt idx="4">
                  <c:v>519</c:v>
                </c:pt>
                <c:pt idx="5">
                  <c:v>424</c:v>
                </c:pt>
                <c:pt idx="6">
                  <c:v>1600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50-59</c:v>
                </c:pt>
              </c:strCache>
            </c:strRef>
          </c:tx>
          <c:spPr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rgbClr val="FFFF00"/>
                </a:gs>
                <a:gs pos="100000">
                  <a:schemeClr val="tx2">
                    <a:lumMod val="75000"/>
                  </a:schemeClr>
                </a:gs>
              </a:gsLst>
              <a:lin ang="10800000" scaled="1"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A1ATD</c:v>
                </c:pt>
                <c:pt idx="1">
                  <c:v>CF</c:v>
                </c:pt>
                <c:pt idx="2">
                  <c:v>COPD</c:v>
                </c:pt>
                <c:pt idx="3">
                  <c:v>IIP</c:v>
                </c:pt>
                <c:pt idx="4">
                  <c:v>ILD-not IIP</c:v>
                </c:pt>
                <c:pt idx="5">
                  <c:v>Retransplant</c:v>
                </c:pt>
                <c:pt idx="6">
                  <c:v>Other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668</c:v>
                </c:pt>
                <c:pt idx="1">
                  <c:v>230</c:v>
                </c:pt>
                <c:pt idx="2">
                  <c:v>4686</c:v>
                </c:pt>
                <c:pt idx="3">
                  <c:v>3255</c:v>
                </c:pt>
                <c:pt idx="4">
                  <c:v>780</c:v>
                </c:pt>
                <c:pt idx="5">
                  <c:v>388</c:v>
                </c:pt>
                <c:pt idx="6">
                  <c:v>1649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60-65</c:v>
                </c:pt>
              </c:strCache>
            </c:strRef>
          </c:tx>
          <c:spPr>
            <a:gradFill>
              <a:gsLst>
                <a:gs pos="0">
                  <a:schemeClr val="bg1">
                    <a:lumMod val="75000"/>
                    <a:lumOff val="25000"/>
                  </a:schemeClr>
                </a:gs>
                <a:gs pos="50000">
                  <a:schemeClr val="bg1">
                    <a:lumMod val="50000"/>
                    <a:lumOff val="50000"/>
                  </a:schemeClr>
                </a:gs>
                <a:gs pos="100000">
                  <a:schemeClr val="bg1">
                    <a:lumMod val="75000"/>
                    <a:lumOff val="25000"/>
                  </a:schemeClr>
                </a:gs>
              </a:gsLst>
              <a:lin ang="10800000" scaled="1"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A1ATD</c:v>
                </c:pt>
                <c:pt idx="1">
                  <c:v>CF</c:v>
                </c:pt>
                <c:pt idx="2">
                  <c:v>COPD</c:v>
                </c:pt>
                <c:pt idx="3">
                  <c:v>IIP</c:v>
                </c:pt>
                <c:pt idx="4">
                  <c:v>ILD-not IIP</c:v>
                </c:pt>
                <c:pt idx="5">
                  <c:v>Retransplant</c:v>
                </c:pt>
                <c:pt idx="6">
                  <c:v>Other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240</c:v>
                </c:pt>
                <c:pt idx="1">
                  <c:v>37</c:v>
                </c:pt>
                <c:pt idx="2">
                  <c:v>3604</c:v>
                </c:pt>
                <c:pt idx="3">
                  <c:v>3196</c:v>
                </c:pt>
                <c:pt idx="4">
                  <c:v>535</c:v>
                </c:pt>
                <c:pt idx="5">
                  <c:v>231</c:v>
                </c:pt>
                <c:pt idx="6">
                  <c:v>778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66+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C00000"/>
                </a:gs>
              </a:gsLst>
              <a:lin ang="10800000" scaled="1"/>
            </a:gradFill>
            <a:ln>
              <a:solidFill>
                <a:schemeClr val="bg2"/>
              </a:solidFill>
            </a:ln>
          </c:spPr>
          <c:invertIfNegative val="0"/>
          <c:cat>
            <c:strRef>
              <c:f>Sheet1!$A$2:$A$8</c:f>
              <c:strCache>
                <c:ptCount val="7"/>
                <c:pt idx="0">
                  <c:v>A1ATD</c:v>
                </c:pt>
                <c:pt idx="1">
                  <c:v>CF</c:v>
                </c:pt>
                <c:pt idx="2">
                  <c:v>COPD</c:v>
                </c:pt>
                <c:pt idx="3">
                  <c:v>IIP</c:v>
                </c:pt>
                <c:pt idx="4">
                  <c:v>ILD-not IIP</c:v>
                </c:pt>
                <c:pt idx="5">
                  <c:v>Retransplant</c:v>
                </c:pt>
                <c:pt idx="6">
                  <c:v>Other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41</c:v>
                </c:pt>
                <c:pt idx="1">
                  <c:v>3</c:v>
                </c:pt>
                <c:pt idx="2">
                  <c:v>1155</c:v>
                </c:pt>
                <c:pt idx="3">
                  <c:v>2115</c:v>
                </c:pt>
                <c:pt idx="4">
                  <c:v>208</c:v>
                </c:pt>
                <c:pt idx="5">
                  <c:v>84</c:v>
                </c:pt>
                <c:pt idx="6">
                  <c:v>183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100"/>
        <c:axId val="42382336"/>
        <c:axId val="119223360"/>
      </c:barChart>
      <c:catAx>
        <c:axId val="4238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19223360"/>
        <c:crosses val="autoZero"/>
        <c:auto val="1"/>
        <c:lblAlgn val="ctr"/>
        <c:lblOffset val="100"/>
        <c:noMultiLvlLbl val="0"/>
      </c:catAx>
      <c:valAx>
        <c:axId val="119223360"/>
        <c:scaling>
          <c:orientation val="minMax"/>
        </c:scaling>
        <c:delete val="0"/>
        <c:axPos val="l"/>
        <c:majorGridlines>
          <c:spPr>
            <a:ln w="6350">
              <a:solidFill>
                <a:schemeClr val="accent2">
                  <a:lumMod val="75000"/>
                </a:schemeClr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700"/>
                </a:pPr>
                <a:r>
                  <a:rPr lang="en-US" sz="1700" dirty="0" smtClean="0"/>
                  <a:t>% of Transplants</a:t>
                </a:r>
                <a:endParaRPr lang="en-US" sz="1700" dirty="0"/>
              </a:p>
            </c:rich>
          </c:tx>
          <c:layout>
            <c:manualLayout>
              <c:xMode val="edge"/>
              <c:yMode val="edge"/>
              <c:x val="9.2878314779618106E-3"/>
              <c:y val="0.3117616059711286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hu-HU"/>
          </a:p>
        </c:txPr>
        <c:crossAx val="42382336"/>
        <c:crosses val="autoZero"/>
        <c:crossBetween val="between"/>
        <c:majorUnit val="0.2"/>
      </c:valAx>
      <c:spPr>
        <a:solidFill>
          <a:srgbClr val="000000"/>
        </a:solidFill>
        <a:ln w="12700">
          <a:solidFill>
            <a:srgbClr val="FFFFFF"/>
          </a:solidFill>
        </a:ln>
      </c:spPr>
    </c:plotArea>
    <c:legend>
      <c:legendPos val="t"/>
      <c:layout>
        <c:manualLayout>
          <c:xMode val="edge"/>
          <c:yMode val="edge"/>
          <c:x val="0.12131052583944249"/>
          <c:y val="1.5625E-2"/>
          <c:w val="0.83496515521766679"/>
          <c:h val="5.8834071522309711E-2"/>
        </c:manualLayout>
      </c:layout>
      <c:overlay val="0"/>
      <c:spPr>
        <a:solidFill>
          <a:schemeClr val="bg2"/>
        </a:solidFill>
        <a:ln>
          <a:solidFill>
            <a:srgbClr val="FFFFFF"/>
          </a:solidFill>
        </a:ln>
      </c:spPr>
      <c:txPr>
        <a:bodyPr/>
        <a:lstStyle/>
        <a:p>
          <a:pPr>
            <a:defRPr sz="1500" b="1"/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117263843648211E-2"/>
          <c:y val="0.34116022099447513"/>
          <c:w val="0.61563517915309451"/>
          <c:h val="0.4143646408839779"/>
        </c:manualLayout>
      </c:layout>
      <c:pie3DChart>
        <c:varyColors val="1"/>
        <c:ser>
          <c:idx val="0"/>
          <c:order val="0"/>
          <c:tx>
            <c:strRef>
              <c:f>Munka5!$N$2</c:f>
              <c:strCache>
                <c:ptCount val="1"/>
                <c:pt idx="0">
                  <c:v>TX</c:v>
                </c:pt>
              </c:strCache>
            </c:strRef>
          </c:tx>
          <c:spPr>
            <a:solidFill>
              <a:srgbClr val="9999FF"/>
            </a:solidFill>
            <a:ln w="8158">
              <a:solidFill>
                <a:srgbClr val="000000"/>
              </a:solidFill>
              <a:prstDash val="solid"/>
            </a:ln>
          </c:spPr>
          <c:explosion val="1"/>
          <c:dPt>
            <c:idx val="0"/>
            <c:bubble3D val="0"/>
            <c:spPr>
              <a:solidFill>
                <a:srgbClr val="FF0000"/>
              </a:solidFill>
              <a:ln w="815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00FF00"/>
              </a:solidFill>
              <a:ln w="8158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66FF"/>
              </a:solidFill>
              <a:ln w="8158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8158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660066"/>
              </a:solidFill>
              <a:ln w="8158">
                <a:solidFill>
                  <a:srgbClr val="000000"/>
                </a:solidFill>
                <a:prstDash val="solid"/>
              </a:ln>
            </c:spPr>
          </c:dPt>
          <c:cat>
            <c:strRef>
              <c:f>Munka5!$M$3:$M$7</c:f>
              <c:strCache>
                <c:ptCount val="5"/>
                <c:pt idx="0">
                  <c:v>CF</c:v>
                </c:pt>
                <c:pt idx="1">
                  <c:v>Fibrotizáló tüdőbetegség</c:v>
                </c:pt>
                <c:pt idx="2">
                  <c:v>Obsruktív tüdőbetgség</c:v>
                </c:pt>
                <c:pt idx="3">
                  <c:v>Egyéb (PAH, LAM, sarcoidosi)</c:v>
                </c:pt>
                <c:pt idx="4">
                  <c:v>ReTX (CLAD)</c:v>
                </c:pt>
              </c:strCache>
            </c:strRef>
          </c:cat>
          <c:val>
            <c:numRef>
              <c:f>Munka5!$N$3:$N$7</c:f>
              <c:numCache>
                <c:formatCode>General</c:formatCode>
                <c:ptCount val="5"/>
                <c:pt idx="0">
                  <c:v>34</c:v>
                </c:pt>
                <c:pt idx="1">
                  <c:v>29</c:v>
                </c:pt>
                <c:pt idx="2">
                  <c:v>24</c:v>
                </c:pt>
                <c:pt idx="3">
                  <c:v>13</c:v>
                </c:pt>
                <c:pt idx="4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16316">
          <a:noFill/>
        </a:ln>
      </c:spPr>
    </c:plotArea>
    <c:legend>
      <c:legendPos val="r"/>
      <c:layout>
        <c:manualLayout>
          <c:xMode val="edge"/>
          <c:yMode val="edge"/>
          <c:x val="0.72414884736711793"/>
          <c:y val="0.43646408839779005"/>
          <c:w val="0.2734081345523558"/>
          <c:h val="0.28892089962886425"/>
        </c:manualLayout>
      </c:layout>
      <c:overlay val="0"/>
      <c:spPr>
        <a:solidFill>
          <a:srgbClr val="FFFFFF"/>
        </a:solidFill>
        <a:ln w="16316">
          <a:noFill/>
        </a:ln>
      </c:sp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92" b="0" i="0" u="none" strike="noStrike" baseline="0">
          <a:solidFill>
            <a:srgbClr val="00B0F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0.5323</cdr:x>
      <cdr:y>0.20169</cdr:y>
    </cdr:from>
    <cdr:to>
      <cdr:x>0.72483</cdr:x>
      <cdr:y>0.43135</cdr:y>
    </cdr:to>
    <cdr:sp macro="" textlink="">
      <cdr:nvSpPr>
        <cdr:cNvPr id="2" name="Szövegdoboz 1"/>
        <cdr:cNvSpPr txBox="1"/>
      </cdr:nvSpPr>
      <cdr:spPr>
        <a:xfrm xmlns:a="http://schemas.openxmlformats.org/drawingml/2006/main">
          <a:off x="3981648" y="885305"/>
          <a:ext cx="14401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2400" b="1" dirty="0" smtClean="0">
              <a:solidFill>
                <a:srgbClr val="FF0000"/>
              </a:solidFill>
            </a:rPr>
            <a:t>CF</a:t>
          </a:r>
          <a:endParaRPr lang="hu-HU" sz="2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0.41678</cdr:x>
      <cdr:y>0.80866</cdr:y>
    </cdr:from>
    <cdr:to>
      <cdr:x>0.6767</cdr:x>
      <cdr:y>0.87428</cdr:y>
    </cdr:to>
    <cdr:sp macro="" textlink="">
      <cdr:nvSpPr>
        <cdr:cNvPr id="3" name="Szövegdoboz 2"/>
        <cdr:cNvSpPr txBox="1"/>
      </cdr:nvSpPr>
      <cdr:spPr>
        <a:xfrm xmlns:a="http://schemas.openxmlformats.org/drawingml/2006/main">
          <a:off x="3117552" y="3549601"/>
          <a:ext cx="194421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hu-HU" sz="1100" dirty="0"/>
        </a:p>
      </cdr:txBody>
    </cdr:sp>
  </cdr:relSizeAnchor>
  <cdr:relSizeAnchor xmlns:cdr="http://schemas.openxmlformats.org/drawingml/2006/chartDrawing">
    <cdr:from>
      <cdr:x>0.23387</cdr:x>
      <cdr:y>0.80866</cdr:y>
    </cdr:from>
    <cdr:to>
      <cdr:x>0.75371</cdr:x>
      <cdr:y>0.92349</cdr:y>
    </cdr:to>
    <cdr:sp macro="" textlink="">
      <cdr:nvSpPr>
        <cdr:cNvPr id="4" name="Szövegdoboz 3"/>
        <cdr:cNvSpPr txBox="1"/>
      </cdr:nvSpPr>
      <cdr:spPr>
        <a:xfrm xmlns:a="http://schemas.openxmlformats.org/drawingml/2006/main">
          <a:off x="1749400" y="3549601"/>
          <a:ext cx="388843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2400" dirty="0" err="1" smtClean="0">
              <a:solidFill>
                <a:srgbClr val="92D050"/>
              </a:solidFill>
            </a:rPr>
            <a:t>Fibrotizing</a:t>
          </a:r>
          <a:r>
            <a:rPr lang="hu-HU" sz="2400" dirty="0" smtClean="0">
              <a:solidFill>
                <a:srgbClr val="92D050"/>
              </a:solidFill>
            </a:rPr>
            <a:t> </a:t>
          </a:r>
          <a:r>
            <a:rPr lang="hu-HU" sz="2400" dirty="0" err="1" smtClean="0">
              <a:solidFill>
                <a:srgbClr val="92D050"/>
              </a:solidFill>
            </a:rPr>
            <a:t>lung</a:t>
          </a:r>
          <a:r>
            <a:rPr lang="hu-HU" sz="2400" dirty="0" smtClean="0">
              <a:solidFill>
                <a:srgbClr val="92D050"/>
              </a:solidFill>
            </a:rPr>
            <a:t> </a:t>
          </a:r>
          <a:r>
            <a:rPr lang="hu-HU" sz="2400" dirty="0" err="1" smtClean="0">
              <a:solidFill>
                <a:srgbClr val="92D050"/>
              </a:solidFill>
            </a:rPr>
            <a:t>disease</a:t>
          </a:r>
          <a:endParaRPr lang="hu-HU" sz="2400" dirty="0">
            <a:solidFill>
              <a:srgbClr val="92D050"/>
            </a:solidFill>
          </a:endParaRPr>
        </a:p>
      </cdr:txBody>
    </cdr:sp>
  </cdr:relSizeAnchor>
  <cdr:relSizeAnchor xmlns:cdr="http://schemas.openxmlformats.org/drawingml/2006/chartDrawing">
    <cdr:from>
      <cdr:x>0.00284</cdr:x>
      <cdr:y>0.28371</cdr:y>
    </cdr:from>
    <cdr:to>
      <cdr:x>0.30126</cdr:x>
      <cdr:y>0.41495</cdr:y>
    </cdr:to>
    <cdr:sp macro="" textlink="">
      <cdr:nvSpPr>
        <cdr:cNvPr id="5" name="Szövegdoboz 4"/>
        <cdr:cNvSpPr txBox="1"/>
      </cdr:nvSpPr>
      <cdr:spPr>
        <a:xfrm xmlns:a="http://schemas.openxmlformats.org/drawingml/2006/main">
          <a:off x="21208" y="1245345"/>
          <a:ext cx="2232248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2400" dirty="0" err="1" smtClean="0">
              <a:solidFill>
                <a:srgbClr val="FFFF00"/>
              </a:solidFill>
            </a:rPr>
            <a:t>ReTx</a:t>
          </a:r>
          <a:r>
            <a:rPr lang="hu-HU" sz="2400" dirty="0" smtClean="0">
              <a:solidFill>
                <a:srgbClr val="FFFF00"/>
              </a:solidFill>
            </a:rPr>
            <a:t>  (CLAD)</a:t>
          </a:r>
          <a:endParaRPr lang="hu-HU" sz="2400" dirty="0">
            <a:solidFill>
              <a:srgbClr val="FFFF00"/>
            </a:solidFill>
          </a:endParaRPr>
        </a:p>
      </cdr:txBody>
    </cdr:sp>
  </cdr:relSizeAnchor>
  <cdr:relSizeAnchor xmlns:cdr="http://schemas.openxmlformats.org/drawingml/2006/chartDrawing">
    <cdr:from>
      <cdr:x>0.03172</cdr:x>
      <cdr:y>0.72663</cdr:y>
    </cdr:from>
    <cdr:to>
      <cdr:x>0.17611</cdr:x>
      <cdr:y>0.80866</cdr:y>
    </cdr:to>
    <cdr:sp macro="" textlink="">
      <cdr:nvSpPr>
        <cdr:cNvPr id="6" name="Szövegdoboz 5"/>
        <cdr:cNvSpPr txBox="1"/>
      </cdr:nvSpPr>
      <cdr:spPr>
        <a:xfrm xmlns:a="http://schemas.openxmlformats.org/drawingml/2006/main">
          <a:off x="237232" y="3189561"/>
          <a:ext cx="108012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2400" b="1" dirty="0" smtClean="0">
              <a:solidFill>
                <a:srgbClr val="00B0F0"/>
              </a:solidFill>
            </a:rPr>
            <a:t>COPD</a:t>
          </a:r>
          <a:endParaRPr lang="hu-HU" sz="2400" b="1" dirty="0">
            <a:solidFill>
              <a:srgbClr val="00B0F0"/>
            </a:solidFill>
          </a:endParaRPr>
        </a:p>
      </cdr:txBody>
    </cdr:sp>
  </cdr:relSizeAnchor>
  <cdr:relSizeAnchor xmlns:cdr="http://schemas.openxmlformats.org/drawingml/2006/chartDrawing">
    <cdr:from>
      <cdr:x>0.25313</cdr:x>
      <cdr:y>0.15247</cdr:y>
    </cdr:from>
    <cdr:to>
      <cdr:x>0.41678</cdr:x>
      <cdr:y>0.2509</cdr:y>
    </cdr:to>
    <cdr:sp macro="" textlink="">
      <cdr:nvSpPr>
        <cdr:cNvPr id="7" name="Szövegdoboz 6"/>
        <cdr:cNvSpPr txBox="1"/>
      </cdr:nvSpPr>
      <cdr:spPr>
        <a:xfrm xmlns:a="http://schemas.openxmlformats.org/drawingml/2006/main">
          <a:off x="1893416" y="669281"/>
          <a:ext cx="122413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hu-HU" sz="2400" dirty="0" err="1" smtClean="0">
              <a:solidFill>
                <a:srgbClr val="FFFF00"/>
              </a:solidFill>
            </a:rPr>
            <a:t>other</a:t>
          </a:r>
          <a:endParaRPr lang="hu-HU" sz="2400" dirty="0">
            <a:solidFill>
              <a:srgbClr val="FFFF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4D92C-D1DD-4BFD-8467-573C0061551C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F7139-24EE-49CD-927C-1B532879426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2679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F7139-24EE-49CD-927C-1B532879426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829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/>
            </a:gs>
            <a:gs pos="100000">
              <a:schemeClr val="bg1">
                <a:tint val="100000"/>
                <a:shade val="90000"/>
                <a:alpha val="100000"/>
              </a:schemeClr>
            </a:gs>
            <a:gs pos="100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248B38C-D1AB-4433-990A-9552C9620289}" type="datetimeFigureOut">
              <a:rPr lang="hu-HU" smtClean="0"/>
              <a:t>2017.09.29.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7EF6BEE2-3450-473F-AE0E-3A4A4BB6081C}" type="slidenum">
              <a:rPr lang="hu-HU" smtClean="0"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Microsoft_Excel_97-2003_Worksheet1.xls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323528" y="3789040"/>
            <a:ext cx="8424936" cy="21602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400" b="1" u="sng" dirty="0" smtClean="0"/>
              <a:t>Anikó </a:t>
            </a:r>
            <a:r>
              <a:rPr lang="hu-HU" sz="2400" b="1" u="sng" dirty="0" err="1" smtClean="0"/>
              <a:t>Bohács</a:t>
            </a:r>
            <a:r>
              <a:rPr lang="hu-HU" sz="2400" b="1" u="sng" dirty="0" smtClean="0"/>
              <a:t> M.D. PhD</a:t>
            </a:r>
            <a:r>
              <a:rPr lang="hu-HU" sz="2400" dirty="0" smtClean="0"/>
              <a:t>, Eszter </a:t>
            </a:r>
            <a:r>
              <a:rPr lang="hu-HU" sz="2400" dirty="0" err="1" smtClean="0"/>
              <a:t>Csiszér</a:t>
            </a:r>
            <a:r>
              <a:rPr lang="hu-HU" sz="2400" dirty="0"/>
              <a:t>, </a:t>
            </a:r>
            <a:r>
              <a:rPr lang="hu-HU" sz="2400" dirty="0" err="1" smtClean="0"/>
              <a:t>ZoltánSüttő</a:t>
            </a:r>
            <a:r>
              <a:rPr lang="hu-HU" sz="2400" dirty="0"/>
              <a:t>, </a:t>
            </a:r>
            <a:r>
              <a:rPr lang="hu-HU" sz="2400" dirty="0" smtClean="0"/>
              <a:t>Noémi Eszes</a:t>
            </a:r>
            <a:r>
              <a:rPr lang="hu-HU" sz="2400" dirty="0"/>
              <a:t>, </a:t>
            </a:r>
            <a:r>
              <a:rPr lang="hu-HU" sz="2400" dirty="0" smtClean="0"/>
              <a:t>Zsófia Lázár </a:t>
            </a:r>
            <a:r>
              <a:rPr lang="hu-HU" sz="2400" dirty="0"/>
              <a:t>, </a:t>
            </a:r>
            <a:r>
              <a:rPr lang="hu-HU" sz="2400" dirty="0" smtClean="0"/>
              <a:t>Adrián Kis</a:t>
            </a:r>
            <a:r>
              <a:rPr lang="hu-HU" sz="2400" dirty="0"/>
              <a:t>, </a:t>
            </a:r>
            <a:r>
              <a:rPr lang="hu-HU" sz="2400" dirty="0" smtClean="0"/>
              <a:t>Zsuzsanna Kováts</a:t>
            </a:r>
            <a:r>
              <a:rPr lang="hu-HU" sz="2400" dirty="0"/>
              <a:t>, </a:t>
            </a:r>
            <a:r>
              <a:rPr lang="hu-HU" sz="2400" dirty="0" smtClean="0"/>
              <a:t>Prof. Veronika Müller</a:t>
            </a:r>
            <a:r>
              <a:rPr lang="hu-HU" sz="2400" dirty="0"/>
              <a:t>, </a:t>
            </a:r>
            <a:r>
              <a:rPr lang="hu-HU" sz="2400" dirty="0" smtClean="0"/>
              <a:t>Prof. György Losonczy </a:t>
            </a:r>
          </a:p>
          <a:p>
            <a:r>
              <a:rPr lang="hu-HU" sz="2400" dirty="0" err="1" smtClean="0"/>
              <a:t>Department</a:t>
            </a:r>
            <a:r>
              <a:rPr lang="hu-HU" sz="2400" dirty="0" smtClean="0"/>
              <a:t> Of </a:t>
            </a:r>
            <a:r>
              <a:rPr lang="hu-HU" sz="2400" dirty="0" err="1" smtClean="0"/>
              <a:t>Pulmonology</a:t>
            </a:r>
            <a:r>
              <a:rPr lang="hu-HU" sz="2400" dirty="0" smtClean="0"/>
              <a:t> Semmelweis University, Budapest</a:t>
            </a:r>
          </a:p>
          <a:p>
            <a:endParaRPr lang="hu-HU" sz="2400" dirty="0"/>
          </a:p>
          <a:p>
            <a:endParaRPr lang="hu-HU" sz="2400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0" y="1844825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solidFill>
                  <a:srgbClr val="FFFF00"/>
                </a:solidFill>
              </a:rPr>
              <a:t>Short </a:t>
            </a:r>
            <a:r>
              <a:rPr lang="en-US" b="1" dirty="0">
                <a:solidFill>
                  <a:srgbClr val="FFFF00"/>
                </a:solidFill>
              </a:rPr>
              <a:t>journey into </a:t>
            </a:r>
            <a:r>
              <a:rPr lang="en-US" b="1" dirty="0" err="1">
                <a:solidFill>
                  <a:srgbClr val="FFFF00"/>
                </a:solidFill>
              </a:rPr>
              <a:t>posttransplant</a:t>
            </a:r>
            <a:r>
              <a:rPr lang="en-US" b="1" dirty="0">
                <a:solidFill>
                  <a:srgbClr val="FFFF00"/>
                </a:solidFill>
              </a:rPr>
              <a:t> care – images and impressions</a:t>
            </a:r>
            <a:endParaRPr lang="hu-HU" sz="2400" b="1" cap="small" dirty="0">
              <a:solidFill>
                <a:srgbClr val="FFFF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339752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. </a:t>
            </a:r>
            <a:endParaRPr lang="hu-H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136525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5336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/>
          <a:lstStyle/>
          <a:p>
            <a:pPr algn="ctr"/>
            <a:r>
              <a:rPr lang="hu-HU" b="1" cap="none" dirty="0" err="1" smtClean="0">
                <a:solidFill>
                  <a:srgbClr val="FFFF00"/>
                </a:solidFill>
              </a:rPr>
              <a:t>Lung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transplantation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in</a:t>
            </a:r>
            <a:r>
              <a:rPr lang="hu-HU" b="1" cap="none" dirty="0" smtClean="0">
                <a:solidFill>
                  <a:srgbClr val="FFFF00"/>
                </a:solidFill>
              </a:rPr>
              <a:t> CF </a:t>
            </a:r>
            <a:r>
              <a:rPr lang="hu-HU" b="1" cap="none" dirty="0" err="1" smtClean="0">
                <a:solidFill>
                  <a:srgbClr val="FFFF00"/>
                </a:solidFill>
              </a:rPr>
              <a:t>patient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6" y="1398049"/>
            <a:ext cx="385286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17111"/>
            <a:ext cx="3706813" cy="395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115616" y="609329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Before</a:t>
            </a:r>
            <a:r>
              <a:rPr lang="hu-HU" sz="2400" dirty="0" smtClean="0"/>
              <a:t> </a:t>
            </a:r>
            <a:r>
              <a:rPr lang="hu-HU" sz="2400" dirty="0" err="1" smtClean="0"/>
              <a:t>LuTx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40152" y="6103193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After</a:t>
            </a:r>
            <a:r>
              <a:rPr lang="hu-HU" sz="2400" dirty="0" smtClean="0"/>
              <a:t> </a:t>
            </a:r>
            <a:r>
              <a:rPr lang="hu-HU" sz="2400" dirty="0" err="1" smtClean="0"/>
              <a:t>LuTx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3883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924800" cy="1143000"/>
          </a:xfrm>
        </p:spPr>
        <p:txBody>
          <a:bodyPr/>
          <a:lstStyle/>
          <a:p>
            <a:pPr algn="ctr"/>
            <a:r>
              <a:rPr lang="hu-HU" b="1" cap="none" dirty="0" err="1" smtClean="0">
                <a:solidFill>
                  <a:srgbClr val="FFFF00"/>
                </a:solidFill>
              </a:rPr>
              <a:t>Balance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between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the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immunosuppression</a:t>
            </a:r>
            <a:r>
              <a:rPr lang="hu-HU" b="1" cap="none" dirty="0" smtClean="0">
                <a:solidFill>
                  <a:srgbClr val="FFFF00"/>
                </a:solidFill>
              </a:rPr>
              <a:t> and </a:t>
            </a:r>
            <a:r>
              <a:rPr lang="hu-HU" b="1" cap="none" dirty="0" err="1" smtClean="0">
                <a:solidFill>
                  <a:srgbClr val="FFFF00"/>
                </a:solidFill>
              </a:rPr>
              <a:t>infection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107504" y="1340768"/>
            <a:ext cx="8856984" cy="5400600"/>
          </a:xfrm>
        </p:spPr>
        <p:txBody>
          <a:bodyPr>
            <a:norm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Infective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problems</a:t>
            </a:r>
            <a:r>
              <a:rPr lang="hu-HU" sz="2400" b="1" dirty="0" smtClean="0">
                <a:solidFill>
                  <a:srgbClr val="FFFF00"/>
                </a:solidFill>
              </a:rPr>
              <a:t> of CF</a:t>
            </a:r>
            <a:r>
              <a:rPr lang="hu-HU" sz="2400" dirty="0" smtClean="0"/>
              <a:t> </a:t>
            </a:r>
            <a:r>
              <a:rPr lang="hu-HU" sz="2400" dirty="0" err="1" smtClean="0"/>
              <a:t>patient</a:t>
            </a:r>
            <a:r>
              <a:rPr lang="hu-HU" sz="2400" dirty="0" smtClean="0"/>
              <a:t> </a:t>
            </a:r>
            <a:r>
              <a:rPr lang="hu-HU" sz="2400" dirty="0" err="1" smtClean="0"/>
              <a:t>Multidrug</a:t>
            </a:r>
            <a:r>
              <a:rPr lang="hu-HU" sz="2400" dirty="0" smtClean="0"/>
              <a:t> </a:t>
            </a:r>
            <a:r>
              <a:rPr lang="hu-HU" sz="2400" dirty="0" err="1" smtClean="0"/>
              <a:t>resistant</a:t>
            </a:r>
            <a:r>
              <a:rPr lang="hu-HU" sz="2400" dirty="0" smtClean="0"/>
              <a:t> </a:t>
            </a:r>
            <a:r>
              <a:rPr lang="hu-HU" sz="2400" dirty="0" err="1" smtClean="0"/>
              <a:t>pathogens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CF </a:t>
            </a:r>
            <a:r>
              <a:rPr lang="hu-HU" sz="2400" dirty="0" err="1" smtClean="0"/>
              <a:t>patients</a:t>
            </a:r>
            <a:r>
              <a:rPr lang="hu-HU" sz="2400" dirty="0" smtClean="0"/>
              <a:t> (MDR </a:t>
            </a:r>
            <a:r>
              <a:rPr lang="hu-HU" sz="2400" i="1" dirty="0" err="1" smtClean="0"/>
              <a:t>pseudomonas</a:t>
            </a:r>
            <a:r>
              <a:rPr lang="hu-HU" sz="2400" i="1" dirty="0" smtClean="0"/>
              <a:t>  </a:t>
            </a:r>
            <a:r>
              <a:rPr lang="hu-HU" sz="2400" i="1" dirty="0" err="1" smtClean="0"/>
              <a:t>aer</a:t>
            </a:r>
            <a:r>
              <a:rPr lang="hu-HU" sz="2400" i="1" dirty="0" smtClean="0"/>
              <a:t>.</a:t>
            </a:r>
            <a:r>
              <a:rPr lang="hu-HU" sz="2400" dirty="0" smtClean="0"/>
              <a:t>), </a:t>
            </a:r>
            <a:r>
              <a:rPr lang="hu-HU" sz="2400" i="1" dirty="0" err="1" smtClean="0"/>
              <a:t>Aspergillus</a:t>
            </a:r>
            <a:r>
              <a:rPr lang="hu-HU" sz="2400" i="1" dirty="0" smtClean="0"/>
              <a:t>, </a:t>
            </a:r>
            <a:r>
              <a:rPr lang="hu-HU" sz="2400" i="1" dirty="0" err="1" smtClean="0"/>
              <a:t>Atyical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mycobacteriums</a:t>
            </a:r>
            <a:r>
              <a:rPr lang="hu-HU" sz="2400" i="1" dirty="0" smtClean="0"/>
              <a:t>.</a:t>
            </a:r>
          </a:p>
          <a:p>
            <a:pPr marL="696913">
              <a:buFont typeface="Wingdings" panose="05000000000000000000" pitchFamily="2" charset="2"/>
              <a:buChar char="§"/>
            </a:pPr>
            <a:r>
              <a:rPr lang="hu-HU" sz="2400" i="1" dirty="0" smtClean="0"/>
              <a:t>Sinus </a:t>
            </a:r>
            <a:r>
              <a:rPr lang="hu-HU" sz="2400" i="1" dirty="0" err="1" smtClean="0"/>
              <a:t>reservoar</a:t>
            </a:r>
            <a:r>
              <a:rPr lang="hu-HU" sz="2400" i="1" dirty="0" smtClean="0"/>
              <a:t>  (</a:t>
            </a:r>
            <a:r>
              <a:rPr lang="hu-HU" sz="2400" i="1" dirty="0" err="1" smtClean="0"/>
              <a:t>chr</a:t>
            </a:r>
            <a:r>
              <a:rPr lang="hu-HU" sz="2400" i="1" dirty="0" smtClean="0"/>
              <a:t>. </a:t>
            </a:r>
            <a:r>
              <a:rPr lang="hu-HU" sz="2400" i="1" dirty="0" err="1" smtClean="0"/>
              <a:t>sinusitis</a:t>
            </a:r>
            <a:r>
              <a:rPr lang="hu-HU" sz="2400" i="1" dirty="0" smtClean="0"/>
              <a:t>) </a:t>
            </a:r>
          </a:p>
          <a:p>
            <a:pPr marL="696913">
              <a:buFont typeface="Wingdings" panose="05000000000000000000" pitchFamily="2" charset="2"/>
              <a:buChar char="§"/>
            </a:pPr>
            <a:r>
              <a:rPr lang="hu-HU" sz="2400" i="1" dirty="0" err="1" smtClean="0"/>
              <a:t>Decreased</a:t>
            </a:r>
            <a:r>
              <a:rPr lang="hu-HU" sz="2400" i="1" dirty="0" smtClean="0"/>
              <a:t> of </a:t>
            </a:r>
            <a:r>
              <a:rPr lang="hu-HU" sz="2400" i="1" dirty="0" err="1" smtClean="0"/>
              <a:t>the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ciliar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clearance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because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of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denervation</a:t>
            </a:r>
            <a:r>
              <a:rPr lang="hu-HU" sz="2400" i="1" dirty="0" smtClean="0"/>
              <a:t>. </a:t>
            </a:r>
          </a:p>
          <a:p>
            <a:endParaRPr lang="hu-HU" sz="2400" dirty="0" smtClean="0">
              <a:solidFill>
                <a:srgbClr val="FFFF00"/>
              </a:solidFill>
            </a:endParaRPr>
          </a:p>
          <a:p>
            <a:endParaRPr lang="hu-HU" sz="2400" dirty="0" smtClean="0">
              <a:solidFill>
                <a:srgbClr val="FFFF00"/>
              </a:solidFill>
            </a:endParaRPr>
          </a:p>
          <a:p>
            <a:endParaRPr lang="hu-HU" sz="2400" dirty="0">
              <a:solidFill>
                <a:srgbClr val="FFFF00"/>
              </a:solidFill>
            </a:endParaRPr>
          </a:p>
          <a:p>
            <a:endParaRPr lang="hu-HU" sz="2400" dirty="0">
              <a:solidFill>
                <a:srgbClr val="FFFF00"/>
              </a:solidFill>
            </a:endParaRPr>
          </a:p>
          <a:p>
            <a:r>
              <a:rPr lang="hu-HU" sz="2400" dirty="0" smtClean="0">
                <a:solidFill>
                  <a:srgbClr val="FFFF00"/>
                </a:solidFill>
              </a:rPr>
              <a:t>Long life </a:t>
            </a:r>
            <a:r>
              <a:rPr lang="hu-HU" sz="2400" dirty="0" err="1" smtClean="0">
                <a:solidFill>
                  <a:srgbClr val="FFFF00"/>
                </a:solidFill>
              </a:rPr>
              <a:t>immunosuppression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calcineurin</a:t>
            </a:r>
            <a:r>
              <a:rPr lang="hu-HU" sz="2400" dirty="0" smtClean="0"/>
              <a:t> inhibitor+</a:t>
            </a:r>
            <a:r>
              <a:rPr lang="hu-HU" sz="2400" dirty="0" err="1" smtClean="0"/>
              <a:t>mycofenolat</a:t>
            </a:r>
            <a:r>
              <a:rPr lang="hu-HU" sz="2400" dirty="0" smtClean="0"/>
              <a:t>+</a:t>
            </a:r>
            <a:r>
              <a:rPr lang="hu-HU" sz="2400" dirty="0" err="1" smtClean="0"/>
              <a:t>prednisolon</a:t>
            </a:r>
            <a:r>
              <a:rPr lang="hu-HU" sz="2400" dirty="0" smtClean="0"/>
              <a:t>) (</a:t>
            </a:r>
            <a:r>
              <a:rPr lang="hu-HU" sz="2400" dirty="0" smtClean="0">
                <a:solidFill>
                  <a:srgbClr val="FFC000"/>
                </a:solidFill>
              </a:rPr>
              <a:t>100%  </a:t>
            </a:r>
            <a:r>
              <a:rPr lang="hu-HU" sz="2400" dirty="0" err="1" smtClean="0">
                <a:solidFill>
                  <a:srgbClr val="FFC000"/>
                </a:solidFill>
              </a:rPr>
              <a:t>Reimbursement</a:t>
            </a:r>
            <a:r>
              <a:rPr lang="hu-HU" sz="2400" dirty="0" smtClean="0">
                <a:solidFill>
                  <a:srgbClr val="FFC000"/>
                </a:solidFill>
              </a:rPr>
              <a:t> ISU </a:t>
            </a:r>
            <a:r>
              <a:rPr lang="hu-HU" sz="2400" dirty="0" err="1" smtClean="0">
                <a:solidFill>
                  <a:srgbClr val="FFC000"/>
                </a:solidFill>
              </a:rPr>
              <a:t>drugs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45024"/>
            <a:ext cx="2520280" cy="200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Anikó\TK2015\CF légzőzervi érintettége\1. ábra CF-es arcüreg M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32856"/>
            <a:ext cx="245727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elfelé-lefelé nyíl 3"/>
          <p:cNvSpPr/>
          <p:nvPr/>
        </p:nvSpPr>
        <p:spPr>
          <a:xfrm>
            <a:off x="1600248" y="3757028"/>
            <a:ext cx="242316" cy="161618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97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hu-HU" b="1" cap="none" dirty="0" err="1" smtClean="0">
                <a:solidFill>
                  <a:srgbClr val="FFFF00"/>
                </a:solidFill>
              </a:rPr>
              <a:t>Spirometry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control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86492"/>
            <a:ext cx="4176464" cy="5571508"/>
          </a:xfrm>
        </p:spPr>
      </p:pic>
      <p:sp>
        <p:nvSpPr>
          <p:cNvPr id="5" name="Szövegdoboz 4"/>
          <p:cNvSpPr txBox="1"/>
          <p:nvPr/>
        </p:nvSpPr>
        <p:spPr>
          <a:xfrm>
            <a:off x="5580112" y="2492896"/>
            <a:ext cx="3384376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first</a:t>
            </a:r>
            <a:r>
              <a:rPr lang="hu-HU" sz="2400" dirty="0" smtClean="0"/>
              <a:t> 3 </a:t>
            </a:r>
            <a:r>
              <a:rPr lang="hu-HU" sz="2400" dirty="0" err="1" smtClean="0"/>
              <a:t>month</a:t>
            </a:r>
            <a:r>
              <a:rPr lang="hu-HU" sz="2400" dirty="0" smtClean="0"/>
              <a:t> min.  12 .</a:t>
            </a:r>
          </a:p>
        </p:txBody>
      </p:sp>
      <p:sp>
        <p:nvSpPr>
          <p:cNvPr id="3" name="Ellipszis 2"/>
          <p:cNvSpPr/>
          <p:nvPr/>
        </p:nvSpPr>
        <p:spPr>
          <a:xfrm>
            <a:off x="3131840" y="2492896"/>
            <a:ext cx="108012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66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10872" cy="850106"/>
          </a:xfrm>
        </p:spPr>
        <p:txBody>
          <a:bodyPr/>
          <a:lstStyle/>
          <a:p>
            <a:r>
              <a:rPr lang="hu-HU" sz="2800" b="1" cap="none" dirty="0" err="1" smtClean="0">
                <a:solidFill>
                  <a:srgbClr val="FFFF00"/>
                </a:solidFill>
              </a:rPr>
              <a:t>Bronchoscopy</a:t>
            </a:r>
            <a:r>
              <a:rPr lang="hu-HU" sz="2800" b="1" cap="none" dirty="0" smtClean="0">
                <a:solidFill>
                  <a:srgbClr val="FFFF00"/>
                </a:solidFill>
              </a:rPr>
              <a:t>,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transbronchial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biopsy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in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midazolame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i.v</a:t>
            </a:r>
            <a:r>
              <a:rPr lang="hu-HU" sz="2800" b="1" cap="none" dirty="0" smtClean="0">
                <a:solidFill>
                  <a:srgbClr val="FFFF00"/>
                </a:solidFill>
              </a:rPr>
              <a:t>.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sedation</a:t>
            </a:r>
            <a:r>
              <a:rPr lang="hu-HU" sz="2800" b="1" cap="none" dirty="0" smtClean="0">
                <a:solidFill>
                  <a:srgbClr val="FFFF00"/>
                </a:solidFill>
              </a:rPr>
              <a:t>.</a:t>
            </a:r>
            <a:endParaRPr lang="hu-HU" sz="2800" b="1" cap="none" dirty="0">
              <a:solidFill>
                <a:srgbClr val="FFFF00"/>
              </a:solidFill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33" b="3931"/>
          <a:stretch/>
        </p:blipFill>
        <p:spPr>
          <a:xfrm>
            <a:off x="107504" y="1340768"/>
            <a:ext cx="4996295" cy="3953026"/>
          </a:xfrm>
        </p:spPr>
      </p:pic>
      <p:sp>
        <p:nvSpPr>
          <p:cNvPr id="5" name="Robbanás 1 4"/>
          <p:cNvSpPr/>
          <p:nvPr/>
        </p:nvSpPr>
        <p:spPr>
          <a:xfrm>
            <a:off x="5364088" y="620688"/>
            <a:ext cx="3672408" cy="2952328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109 </a:t>
            </a:r>
            <a:r>
              <a:rPr lang="hu-HU" sz="2800" b="1" dirty="0" err="1" smtClean="0"/>
              <a:t>examination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in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the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last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year</a:t>
            </a:r>
            <a:r>
              <a:rPr lang="hu-HU" sz="2800" b="1" dirty="0" smtClean="0"/>
              <a:t> (2016)</a:t>
            </a:r>
            <a:endParaRPr lang="hu-HU" sz="28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5148064" y="3573016"/>
            <a:ext cx="35283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With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total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sedation</a:t>
            </a:r>
            <a:r>
              <a:rPr lang="hu-HU" sz="2400" b="1" dirty="0" smtClean="0">
                <a:solidFill>
                  <a:srgbClr val="FFFF00"/>
                </a:solidFill>
              </a:rPr>
              <a:t>+ </a:t>
            </a:r>
            <a:r>
              <a:rPr lang="hu-HU" sz="2400" b="1" dirty="0" err="1" smtClean="0">
                <a:solidFill>
                  <a:srgbClr val="FFFF00"/>
                </a:solidFill>
              </a:rPr>
              <a:t>jet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ventilation</a:t>
            </a:r>
            <a:r>
              <a:rPr lang="hu-HU" sz="2400" b="1" dirty="0" smtClean="0">
                <a:solidFill>
                  <a:srgbClr val="FFFF00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err="1" smtClean="0"/>
              <a:t>Intervention</a:t>
            </a:r>
            <a:r>
              <a:rPr lang="hu-HU" sz="2400" b="1" dirty="0" smtClean="0"/>
              <a:t> (</a:t>
            </a:r>
            <a:r>
              <a:rPr lang="hu-HU" sz="2400" b="1" dirty="0" err="1" smtClean="0"/>
              <a:t>stenosis</a:t>
            </a:r>
            <a:r>
              <a:rPr lang="hu-HU" sz="2400" b="1" dirty="0" smtClean="0"/>
              <a:t> ballon </a:t>
            </a:r>
            <a:r>
              <a:rPr lang="hu-HU" sz="2400" b="1" dirty="0" err="1" smtClean="0"/>
              <a:t>dilation</a:t>
            </a:r>
            <a:r>
              <a:rPr lang="hu-HU" sz="2400" b="1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err="1" smtClean="0"/>
              <a:t>Sleep</a:t>
            </a:r>
            <a:r>
              <a:rPr lang="hu-HU" sz="2400" b="1" dirty="0" smtClean="0"/>
              <a:t> apnoe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b="1" dirty="0" err="1" smtClean="0"/>
              <a:t>Resp</a:t>
            </a:r>
            <a:r>
              <a:rPr lang="hu-HU" sz="2400" b="1" dirty="0" smtClean="0"/>
              <a:t>. </a:t>
            </a:r>
            <a:r>
              <a:rPr lang="hu-HU" sz="2400" b="1" dirty="0" err="1" smtClean="0"/>
              <a:t>Insuff</a:t>
            </a:r>
            <a:r>
              <a:rPr lang="hu-HU" sz="2400" b="1" dirty="0" smtClean="0"/>
              <a:t>. </a:t>
            </a:r>
            <a:r>
              <a:rPr lang="hu-HU" sz="2400" b="1" dirty="0" err="1"/>
              <a:t>c</a:t>
            </a:r>
            <a:r>
              <a:rPr lang="hu-HU" sz="2400" b="1" dirty="0" err="1" smtClean="0"/>
              <a:t>hr</a:t>
            </a:r>
            <a:r>
              <a:rPr lang="hu-HU" sz="2400" b="1" dirty="0" smtClean="0"/>
              <a:t>. </a:t>
            </a:r>
            <a:r>
              <a:rPr lang="hu-HU" sz="2400" b="1" dirty="0" err="1" smtClean="0"/>
              <a:t>Lung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allograft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dysfunction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018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4601"/>
            <a:ext cx="2384022" cy="3178696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6"/>
            <a:ext cx="3086100" cy="4114800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16632"/>
            <a:ext cx="8282880" cy="1143000"/>
          </a:xfrm>
        </p:spPr>
        <p:txBody>
          <a:bodyPr/>
          <a:lstStyle/>
          <a:p>
            <a:r>
              <a:rPr lang="hu-HU" b="1" cap="none" dirty="0" smtClean="0">
                <a:solidFill>
                  <a:srgbClr val="FFFF00"/>
                </a:solidFill>
              </a:rPr>
              <a:t>The </a:t>
            </a:r>
            <a:r>
              <a:rPr lang="hu-HU" b="1" cap="none" dirty="0" err="1" smtClean="0">
                <a:solidFill>
                  <a:srgbClr val="FFFF00"/>
                </a:solidFill>
              </a:rPr>
              <a:t>first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step</a:t>
            </a:r>
            <a:r>
              <a:rPr lang="hu-HU" b="1" cap="none" dirty="0" smtClean="0">
                <a:solidFill>
                  <a:srgbClr val="FFFF00"/>
                </a:solidFill>
              </a:rPr>
              <a:t/>
            </a:r>
            <a:br>
              <a:rPr lang="hu-HU" b="1" cap="none" dirty="0" smtClean="0">
                <a:solidFill>
                  <a:srgbClr val="FFFF00"/>
                </a:solidFill>
              </a:rPr>
            </a:br>
            <a:r>
              <a:rPr lang="hu-HU" b="1" cap="none" dirty="0">
                <a:solidFill>
                  <a:srgbClr val="FFFF00"/>
                </a:solidFill>
              </a:rPr>
              <a:t>3</a:t>
            </a:r>
            <a:r>
              <a:rPr lang="hu-HU" b="1" cap="none" dirty="0" smtClean="0">
                <a:solidFill>
                  <a:srgbClr val="FFFF00"/>
                </a:solidFill>
              </a:rPr>
              <a:t>.weeks </a:t>
            </a:r>
            <a:r>
              <a:rPr lang="hu-HU" b="1" cap="none" dirty="0" err="1" smtClean="0">
                <a:solidFill>
                  <a:srgbClr val="FFFF00"/>
                </a:solidFill>
              </a:rPr>
              <a:t>after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LuTx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41" r="18051"/>
          <a:stretch/>
        </p:blipFill>
        <p:spPr>
          <a:xfrm>
            <a:off x="5508104" y="0"/>
            <a:ext cx="3435203" cy="52292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132856"/>
            <a:ext cx="3578225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31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8" r="16392" b="4510"/>
          <a:stretch/>
        </p:blipFill>
        <p:spPr>
          <a:xfrm>
            <a:off x="7092280" y="2159151"/>
            <a:ext cx="1872208" cy="2830567"/>
          </a:xfr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0" y="9925"/>
            <a:ext cx="7924800" cy="754779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FF00"/>
                </a:solidFill>
              </a:rPr>
              <a:t>Sport </a:t>
            </a:r>
            <a:r>
              <a:rPr lang="hu-HU" b="1" dirty="0" err="1" smtClean="0">
                <a:solidFill>
                  <a:srgbClr val="FFFF00"/>
                </a:solidFill>
              </a:rPr>
              <a:t>after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>
                <a:solidFill>
                  <a:srgbClr val="FFFF00"/>
                </a:solidFill>
              </a:rPr>
              <a:t>l</a:t>
            </a:r>
            <a:r>
              <a:rPr lang="hu-HU" b="1" dirty="0" err="1" smtClean="0">
                <a:solidFill>
                  <a:srgbClr val="FFFF00"/>
                </a:solidFill>
              </a:rPr>
              <a:t>uTx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endParaRPr lang="hu-HU" b="1" dirty="0">
              <a:solidFill>
                <a:srgbClr val="FFFF0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19" y="1052736"/>
            <a:ext cx="3262463" cy="580526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8" r="6345" b="57969"/>
          <a:stretch/>
        </p:blipFill>
        <p:spPr>
          <a:xfrm>
            <a:off x="251520" y="1163789"/>
            <a:ext cx="2808312" cy="340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4394448" cy="3295836"/>
          </a:xfrm>
        </p:spPr>
      </p:pic>
      <p:pic>
        <p:nvPicPr>
          <p:cNvPr id="7" name="Tartalom helye 6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4" r="21636"/>
          <a:stretch/>
        </p:blipFill>
        <p:spPr>
          <a:xfrm>
            <a:off x="4701034" y="2368797"/>
            <a:ext cx="4263454" cy="3724499"/>
          </a:xfr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0" y="274638"/>
            <a:ext cx="8534400" cy="850106"/>
          </a:xfrm>
        </p:spPr>
        <p:txBody>
          <a:bodyPr/>
          <a:lstStyle/>
          <a:p>
            <a:r>
              <a:rPr lang="hu-HU" b="1" dirty="0" smtClean="0"/>
              <a:t>„</a:t>
            </a:r>
            <a:r>
              <a:rPr lang="hu-HU" b="1" dirty="0" err="1" smtClean="0"/>
              <a:t>the</a:t>
            </a:r>
            <a:r>
              <a:rPr lang="hu-HU" b="1" dirty="0" smtClean="0"/>
              <a:t> most </a:t>
            </a:r>
            <a:r>
              <a:rPr lang="hu-HU" b="1" dirty="0" err="1" smtClean="0"/>
              <a:t>beautiful</a:t>
            </a:r>
            <a:r>
              <a:rPr lang="hu-HU" b="1" dirty="0" smtClean="0"/>
              <a:t> </a:t>
            </a:r>
            <a:r>
              <a:rPr lang="hu-HU" b="1" dirty="0" err="1" smtClean="0"/>
              <a:t>moments</a:t>
            </a:r>
            <a:r>
              <a:rPr lang="hu-HU" b="1" dirty="0" smtClean="0"/>
              <a:t>”</a:t>
            </a:r>
            <a:endParaRPr lang="hu-H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867" y="0"/>
            <a:ext cx="3191133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3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1512"/>
            <a:ext cx="6901507" cy="664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970585" y="133609"/>
            <a:ext cx="1944216" cy="954107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r>
              <a:rPr lang="hu-HU" sz="2800" b="1" dirty="0" err="1" smtClean="0"/>
              <a:t>Thank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you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for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my</a:t>
            </a:r>
            <a:r>
              <a:rPr lang="hu-HU" sz="2800" b="1" dirty="0" smtClean="0"/>
              <a:t> life!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37599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cap="none" dirty="0" err="1" smtClean="0">
                <a:solidFill>
                  <a:srgbClr val="FFFF00"/>
                </a:solidFill>
              </a:rPr>
              <a:t>What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kind</a:t>
            </a:r>
            <a:r>
              <a:rPr lang="hu-HU" sz="3200" b="1" cap="none" dirty="0" smtClean="0">
                <a:solidFill>
                  <a:srgbClr val="FFFF00"/>
                </a:solidFill>
              </a:rPr>
              <a:t> of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skills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need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to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care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after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Lung</a:t>
            </a:r>
            <a:r>
              <a:rPr lang="hu-HU" sz="3200" b="1" cap="none" dirty="0" smtClean="0">
                <a:solidFill>
                  <a:srgbClr val="FFFF00"/>
                </a:solidFill>
              </a:rPr>
              <a:t> </a:t>
            </a:r>
            <a:r>
              <a:rPr lang="hu-HU" sz="3200" b="1" cap="none" dirty="0" err="1" smtClean="0">
                <a:solidFill>
                  <a:srgbClr val="FFFF00"/>
                </a:solidFill>
              </a:rPr>
              <a:t>transplantation</a:t>
            </a:r>
            <a:endParaRPr lang="hu-HU" sz="3200" b="1" cap="none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3"/>
          </p:nvPr>
        </p:nvSpPr>
        <p:spPr>
          <a:xfrm>
            <a:off x="611560" y="1700808"/>
            <a:ext cx="7924800" cy="4114800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400" dirty="0" smtClean="0">
                <a:solidFill>
                  <a:srgbClr val="FFFF00"/>
                </a:solidFill>
              </a:rPr>
              <a:t>Human </a:t>
            </a:r>
            <a:r>
              <a:rPr lang="hu-HU" sz="2400" dirty="0" err="1" smtClean="0">
                <a:solidFill>
                  <a:srgbClr val="FFFF00"/>
                </a:solidFill>
              </a:rPr>
              <a:t>resources</a:t>
            </a:r>
            <a:r>
              <a:rPr lang="hu-HU" sz="2400" dirty="0" smtClean="0">
                <a:solidFill>
                  <a:srgbClr val="FFFF00"/>
                </a:solidFill>
              </a:rPr>
              <a:t>:</a:t>
            </a:r>
          </a:p>
          <a:p>
            <a:pPr marL="633413" indent="-190500"/>
            <a:r>
              <a:rPr lang="hu-HU" sz="2400" dirty="0" err="1" smtClean="0">
                <a:solidFill>
                  <a:srgbClr val="FFFF00"/>
                </a:solidFill>
              </a:rPr>
              <a:t>Learning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curve</a:t>
            </a:r>
            <a:r>
              <a:rPr lang="hu-HU" sz="2400" dirty="0" smtClean="0">
                <a:solidFill>
                  <a:srgbClr val="FFFF00"/>
                </a:solidFill>
              </a:rPr>
              <a:t>: </a:t>
            </a:r>
            <a:r>
              <a:rPr lang="hu-HU" sz="2400" dirty="0" err="1" smtClean="0"/>
              <a:t>special</a:t>
            </a:r>
            <a:r>
              <a:rPr lang="hu-HU" sz="2400" dirty="0" smtClean="0"/>
              <a:t>, </a:t>
            </a:r>
            <a:r>
              <a:rPr lang="hu-HU" sz="2400" dirty="0" err="1" smtClean="0"/>
              <a:t>transplant</a:t>
            </a:r>
            <a:r>
              <a:rPr lang="hu-HU" sz="2400" dirty="0" smtClean="0"/>
              <a:t> </a:t>
            </a:r>
            <a:r>
              <a:rPr lang="hu-HU" sz="2400" dirty="0" err="1" smtClean="0"/>
              <a:t>training</a:t>
            </a:r>
            <a:r>
              <a:rPr lang="hu-HU" sz="2400" dirty="0" smtClean="0"/>
              <a:t>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pulmonologist</a:t>
            </a:r>
            <a:r>
              <a:rPr lang="hu-HU" sz="2400" dirty="0" smtClean="0"/>
              <a:t> , </a:t>
            </a:r>
            <a:r>
              <a:rPr lang="hu-HU" sz="2400" dirty="0" err="1" smtClean="0"/>
              <a:t>nurses</a:t>
            </a:r>
            <a:r>
              <a:rPr lang="hu-HU" sz="2400" dirty="0" smtClean="0"/>
              <a:t>, </a:t>
            </a:r>
            <a:r>
              <a:rPr lang="hu-HU" sz="2400" dirty="0" err="1" smtClean="0"/>
              <a:t>physiotheraputics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a </a:t>
            </a:r>
            <a:r>
              <a:rPr lang="hu-HU" sz="2400" dirty="0" err="1" smtClean="0"/>
              <a:t>lung</a:t>
            </a:r>
            <a:r>
              <a:rPr lang="hu-HU" sz="2400" dirty="0" smtClean="0"/>
              <a:t> </a:t>
            </a:r>
            <a:r>
              <a:rPr lang="hu-HU" sz="2400" dirty="0" err="1" smtClean="0"/>
              <a:t>transplant</a:t>
            </a:r>
            <a:r>
              <a:rPr lang="hu-HU" sz="2400" dirty="0" smtClean="0"/>
              <a:t> center.</a:t>
            </a:r>
          </a:p>
          <a:p>
            <a:pPr marL="633413" indent="-190500"/>
            <a:endParaRPr lang="hu-HU" sz="2400" dirty="0" smtClean="0"/>
          </a:p>
          <a:p>
            <a:pPr marL="633413" indent="-190500"/>
            <a:r>
              <a:rPr lang="hu-HU" sz="2000" b="1" dirty="0" smtClean="0"/>
              <a:t>European </a:t>
            </a:r>
            <a:r>
              <a:rPr lang="hu-HU" sz="2000" b="1" dirty="0" err="1" smtClean="0"/>
              <a:t>Reapiratory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Sociations</a:t>
            </a:r>
            <a:r>
              <a:rPr lang="hu-HU" sz="2000" b="1" dirty="0" smtClean="0"/>
              <a:t> </a:t>
            </a:r>
          </a:p>
          <a:p>
            <a:pPr marL="633413" indent="-190500"/>
            <a:endParaRPr lang="hu-HU" sz="2000" b="1" dirty="0" smtClean="0"/>
          </a:p>
          <a:p>
            <a:pPr marL="633413" indent="-190500"/>
            <a:r>
              <a:rPr lang="hu-HU" sz="2000" b="1" dirty="0" err="1" smtClean="0"/>
              <a:t>Vienna</a:t>
            </a:r>
            <a:r>
              <a:rPr lang="hu-HU" sz="2000" b="1" dirty="0" smtClean="0"/>
              <a:t> </a:t>
            </a:r>
            <a:r>
              <a:rPr lang="hu-HU" sz="2000" b="1" dirty="0" err="1"/>
              <a:t>Lung</a:t>
            </a:r>
            <a:r>
              <a:rPr lang="hu-HU" sz="2000" b="1" dirty="0"/>
              <a:t> </a:t>
            </a:r>
            <a:r>
              <a:rPr lang="hu-HU" sz="2000" b="1" dirty="0" err="1"/>
              <a:t>Transplantation</a:t>
            </a:r>
            <a:r>
              <a:rPr lang="hu-HU" sz="2000" b="1" dirty="0"/>
              <a:t> </a:t>
            </a:r>
            <a:r>
              <a:rPr lang="hu-HU" sz="2000" b="1" dirty="0" err="1" smtClean="0"/>
              <a:t>Academy</a:t>
            </a:r>
            <a:r>
              <a:rPr lang="hu-HU" sz="2000" b="1" dirty="0" smtClean="0"/>
              <a:t> </a:t>
            </a:r>
          </a:p>
          <a:p>
            <a:pPr marL="633413" indent="-190500"/>
            <a:r>
              <a:rPr lang="hu-HU" sz="2000" b="1" dirty="0" err="1" smtClean="0"/>
              <a:t>Europran</a:t>
            </a:r>
            <a:r>
              <a:rPr lang="hu-HU" sz="2000" b="1" dirty="0" smtClean="0"/>
              <a:t> CF </a:t>
            </a:r>
            <a:r>
              <a:rPr lang="hu-HU" sz="2000" b="1" dirty="0" err="1"/>
              <a:t>s</a:t>
            </a:r>
            <a:r>
              <a:rPr lang="hu-HU" sz="2000" b="1" dirty="0" err="1" smtClean="0"/>
              <a:t>ocity</a:t>
            </a:r>
            <a:endParaRPr lang="hu-HU" sz="2000" b="1" dirty="0" smtClean="0"/>
          </a:p>
          <a:p>
            <a:pPr marL="633413" indent="-190500"/>
            <a:endParaRPr lang="hu-HU" sz="2400" dirty="0"/>
          </a:p>
          <a:p>
            <a:pPr marL="633413" indent="-190500"/>
            <a:endParaRPr lang="hu-HU" sz="2400" dirty="0" smtClean="0"/>
          </a:p>
          <a:p>
            <a:pPr marL="633413" indent="-190500"/>
            <a:r>
              <a:rPr lang="hu-HU" sz="2400" dirty="0" err="1" smtClean="0">
                <a:solidFill>
                  <a:srgbClr val="FFFF00"/>
                </a:solidFill>
              </a:rPr>
              <a:t>Multispecialty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background</a:t>
            </a:r>
            <a:r>
              <a:rPr lang="hu-HU" sz="2400" dirty="0" smtClean="0"/>
              <a:t>: </a:t>
            </a:r>
            <a:r>
              <a:rPr lang="hu-HU" sz="2400" dirty="0" err="1" smtClean="0"/>
              <a:t>university</a:t>
            </a:r>
            <a:r>
              <a:rPr lang="hu-HU" sz="2400" dirty="0" smtClean="0"/>
              <a:t> </a:t>
            </a:r>
            <a:r>
              <a:rPr lang="hu-HU" sz="2400" dirty="0" err="1" smtClean="0"/>
              <a:t>with</a:t>
            </a:r>
            <a:r>
              <a:rPr lang="hu-HU" sz="2400" dirty="0" smtClean="0"/>
              <a:t> </a:t>
            </a:r>
            <a:r>
              <a:rPr lang="hu-HU" sz="2400" dirty="0" err="1" smtClean="0"/>
              <a:t>transplant</a:t>
            </a:r>
            <a:r>
              <a:rPr lang="hu-HU" sz="2400" dirty="0" smtClean="0"/>
              <a:t> </a:t>
            </a:r>
            <a:r>
              <a:rPr lang="hu-HU" sz="2400" dirty="0" err="1" smtClean="0"/>
              <a:t>experience</a:t>
            </a:r>
            <a:endParaRPr lang="hu-HU" sz="2400" dirty="0" smtClean="0"/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5809"/>
            <a:ext cx="1107633" cy="53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2321620" cy="64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369151" y="4365104"/>
            <a:ext cx="699404" cy="5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3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1008112"/>
          </a:xfrm>
        </p:spPr>
        <p:txBody>
          <a:bodyPr/>
          <a:lstStyle/>
          <a:p>
            <a:pPr algn="ctr"/>
            <a:r>
              <a:rPr lang="hu-HU" sz="3600" b="1" cap="none" dirty="0" err="1" smtClean="0">
                <a:solidFill>
                  <a:srgbClr val="FFFF00"/>
                </a:solidFill>
              </a:rPr>
              <a:t>Learning</a:t>
            </a:r>
            <a:r>
              <a:rPr lang="hu-HU" sz="3600" b="1" cap="none" dirty="0" smtClean="0">
                <a:solidFill>
                  <a:srgbClr val="FFFF00"/>
                </a:solidFill>
              </a:rPr>
              <a:t>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curve</a:t>
            </a:r>
            <a:r>
              <a:rPr lang="hu-HU" sz="3600" b="1" cap="none" dirty="0" smtClean="0">
                <a:solidFill>
                  <a:srgbClr val="FFFF00"/>
                </a:solidFill>
              </a:rPr>
              <a:t>’s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early</a:t>
            </a:r>
            <a:r>
              <a:rPr lang="hu-HU" sz="3600" b="1" cap="none" dirty="0" smtClean="0">
                <a:solidFill>
                  <a:srgbClr val="FFFF00"/>
                </a:solidFill>
              </a:rPr>
              <a:t>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phase</a:t>
            </a:r>
            <a:r>
              <a:rPr lang="hu-HU" sz="3600" b="1" cap="none" dirty="0" smtClean="0">
                <a:solidFill>
                  <a:srgbClr val="FFFF00"/>
                </a:solidFill>
              </a:rPr>
              <a:t> of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the</a:t>
            </a:r>
            <a:r>
              <a:rPr lang="hu-HU" sz="3600" b="1" cap="none" dirty="0" smtClean="0">
                <a:solidFill>
                  <a:srgbClr val="FFFF00"/>
                </a:solidFill>
              </a:rPr>
              <a:t>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hungarian</a:t>
            </a:r>
            <a:r>
              <a:rPr lang="hu-HU" sz="3600" b="1" cap="none" dirty="0" smtClean="0">
                <a:solidFill>
                  <a:srgbClr val="FFFF00"/>
                </a:solidFill>
              </a:rPr>
              <a:t> </a:t>
            </a:r>
            <a:r>
              <a:rPr lang="hu-HU" sz="3600" b="1" cap="none" dirty="0" err="1" smtClean="0">
                <a:solidFill>
                  <a:srgbClr val="FFFF00"/>
                </a:solidFill>
              </a:rPr>
              <a:t>posttransplant</a:t>
            </a:r>
            <a:r>
              <a:rPr lang="hu-HU" sz="3600" b="1" cap="none" dirty="0" smtClean="0">
                <a:solidFill>
                  <a:srgbClr val="FFFF00"/>
                </a:solidFill>
              </a:rPr>
              <a:t> team </a:t>
            </a:r>
            <a:endParaRPr lang="hu-HU" sz="3600" b="1" cap="none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2" y="1484784"/>
            <a:ext cx="1927225" cy="9334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3" name="Szövegdoboz 2"/>
          <p:cNvSpPr txBox="1"/>
          <p:nvPr/>
        </p:nvSpPr>
        <p:spPr>
          <a:xfrm>
            <a:off x="151749" y="2572947"/>
            <a:ext cx="2507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Prof. </a:t>
            </a:r>
            <a:r>
              <a:rPr lang="hu-HU" sz="2400" dirty="0" err="1" smtClean="0"/>
              <a:t>Klepetko</a:t>
            </a:r>
            <a:r>
              <a:rPr lang="hu-HU" sz="2400" dirty="0" smtClean="0"/>
              <a:t>, </a:t>
            </a:r>
          </a:p>
          <a:p>
            <a:r>
              <a:rPr lang="hu-HU" sz="2400" dirty="0" smtClean="0"/>
              <a:t>Prof. </a:t>
            </a:r>
            <a:r>
              <a:rPr lang="hu-HU" sz="2400" dirty="0" err="1" smtClean="0"/>
              <a:t>Gy</a:t>
            </a:r>
            <a:r>
              <a:rPr lang="hu-HU" sz="2400" dirty="0" smtClean="0"/>
              <a:t>. Lang </a:t>
            </a:r>
          </a:p>
          <a:p>
            <a:r>
              <a:rPr lang="hu-HU" sz="2400" u="sng" dirty="0" smtClean="0"/>
              <a:t>Prof.  Peter  </a:t>
            </a:r>
            <a:r>
              <a:rPr lang="hu-HU" sz="2400" u="sng" dirty="0" err="1" smtClean="0"/>
              <a:t>Jaksch</a:t>
            </a:r>
            <a:endParaRPr lang="hu-HU" sz="2400" u="sng" dirty="0"/>
          </a:p>
        </p:txBody>
      </p:sp>
      <p:sp>
        <p:nvSpPr>
          <p:cNvPr id="4" name="Szövegdoboz 3"/>
          <p:cNvSpPr txBox="1"/>
          <p:nvPr/>
        </p:nvSpPr>
        <p:spPr>
          <a:xfrm>
            <a:off x="2658954" y="1720513"/>
            <a:ext cx="57294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 smtClean="0"/>
              <a:t>1996 </a:t>
            </a:r>
            <a:r>
              <a:rPr lang="hu-HU" sz="2600" dirty="0" err="1" smtClean="0"/>
              <a:t>LuTx</a:t>
            </a:r>
            <a:r>
              <a:rPr lang="hu-HU" sz="2600" dirty="0" smtClean="0"/>
              <a:t> </a:t>
            </a:r>
            <a:r>
              <a:rPr lang="hu-HU" sz="2600" dirty="0" err="1" smtClean="0"/>
              <a:t>avaiable</a:t>
            </a:r>
            <a:r>
              <a:rPr lang="hu-HU" sz="2600" dirty="0" smtClean="0"/>
              <a:t> </a:t>
            </a:r>
            <a:r>
              <a:rPr lang="hu-HU" sz="2600" dirty="0" err="1" smtClean="0"/>
              <a:t>for</a:t>
            </a:r>
            <a:r>
              <a:rPr lang="hu-HU" sz="2600" dirty="0" smtClean="0"/>
              <a:t>  </a:t>
            </a:r>
            <a:r>
              <a:rPr lang="hu-HU" sz="2600" dirty="0" err="1" smtClean="0"/>
              <a:t>Hungarian</a:t>
            </a:r>
            <a:r>
              <a:rPr lang="hu-HU" sz="2600" dirty="0" smtClean="0"/>
              <a:t> </a:t>
            </a:r>
            <a:r>
              <a:rPr lang="hu-HU" sz="2600" dirty="0" err="1" smtClean="0"/>
              <a:t>patients</a:t>
            </a:r>
            <a:endParaRPr lang="hu-HU" sz="2600" dirty="0" smtClean="0"/>
          </a:p>
          <a:p>
            <a:pPr marL="725488" indent="-342900"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u-HU" sz="2600" dirty="0" err="1" smtClean="0"/>
              <a:t>Refer</a:t>
            </a:r>
            <a:r>
              <a:rPr lang="hu-HU" sz="2600" dirty="0" smtClean="0"/>
              <a:t>  </a:t>
            </a:r>
            <a:r>
              <a:rPr lang="hu-HU" sz="2600" dirty="0" err="1" smtClean="0"/>
              <a:t>LuTx</a:t>
            </a:r>
            <a:r>
              <a:rPr lang="hu-HU" sz="2600" dirty="0" smtClean="0"/>
              <a:t> </a:t>
            </a:r>
            <a:r>
              <a:rPr lang="hu-HU" sz="2600" dirty="0" err="1" smtClean="0"/>
              <a:t>candidate</a:t>
            </a:r>
            <a:r>
              <a:rPr lang="hu-HU" sz="2600" dirty="0" smtClean="0"/>
              <a:t> </a:t>
            </a:r>
            <a:r>
              <a:rPr lang="hu-HU" sz="2600" dirty="0" err="1" smtClean="0"/>
              <a:t>to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center (</a:t>
            </a:r>
            <a:r>
              <a:rPr lang="hu-HU" sz="2600" dirty="0" err="1" smtClean="0"/>
              <a:t>dr</a:t>
            </a:r>
            <a:r>
              <a:rPr lang="hu-HU" sz="2600" dirty="0" smtClean="0"/>
              <a:t> </a:t>
            </a:r>
            <a:r>
              <a:rPr lang="hu-HU" sz="2600" dirty="0" err="1" smtClean="0"/>
              <a:t>Csiszér</a:t>
            </a:r>
            <a:r>
              <a:rPr lang="hu-HU" sz="2600" dirty="0" smtClean="0"/>
              <a:t>, </a:t>
            </a:r>
            <a:r>
              <a:rPr lang="hu-HU" sz="2600" dirty="0" err="1" smtClean="0"/>
              <a:t>Zsiray</a:t>
            </a:r>
            <a:r>
              <a:rPr lang="hu-HU" sz="2600" dirty="0" smtClean="0"/>
              <a:t>)</a:t>
            </a:r>
          </a:p>
          <a:p>
            <a:pPr marL="725488" indent="-342900"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hu-HU" sz="2600" dirty="0" smtClean="0"/>
              <a:t>Post </a:t>
            </a:r>
            <a:r>
              <a:rPr lang="hu-HU" sz="2600" dirty="0" err="1" smtClean="0"/>
              <a:t>LuTx</a:t>
            </a:r>
            <a:r>
              <a:rPr lang="hu-HU" sz="2600" dirty="0" smtClean="0"/>
              <a:t> </a:t>
            </a:r>
            <a:r>
              <a:rPr lang="hu-HU" sz="2600" dirty="0" err="1" smtClean="0"/>
              <a:t>was</a:t>
            </a:r>
            <a:r>
              <a:rPr lang="hu-HU" sz="2600" dirty="0" smtClean="0"/>
              <a:t> </a:t>
            </a:r>
            <a:r>
              <a:rPr lang="hu-HU" sz="2600" dirty="0" err="1" smtClean="0"/>
              <a:t>Wienna</a:t>
            </a:r>
            <a:endParaRPr lang="hu-HU" sz="2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845542" y="3573016"/>
            <a:ext cx="503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2002: K. </a:t>
            </a:r>
            <a:r>
              <a:rPr lang="hu-HU" sz="2400" dirty="0" err="1" smtClean="0"/>
              <a:t>Czebe</a:t>
            </a:r>
            <a:r>
              <a:rPr lang="hu-HU" sz="2400" dirty="0" smtClean="0"/>
              <a:t>  </a:t>
            </a:r>
            <a:r>
              <a:rPr lang="hu-HU" sz="2400" dirty="0" err="1" smtClean="0"/>
              <a:t>was</a:t>
            </a:r>
            <a:r>
              <a:rPr lang="hu-HU" sz="2400" dirty="0" smtClean="0"/>
              <a:t> 1,5 </a:t>
            </a:r>
            <a:r>
              <a:rPr lang="hu-HU" sz="2400" dirty="0" err="1" smtClean="0"/>
              <a:t>year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Wienna</a:t>
            </a:r>
            <a:r>
              <a:rPr lang="hu-HU" sz="2400" dirty="0" smtClean="0"/>
              <a:t>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practical</a:t>
            </a:r>
            <a:r>
              <a:rPr lang="hu-HU" sz="2400" dirty="0" smtClean="0"/>
              <a:t>, </a:t>
            </a:r>
            <a:r>
              <a:rPr lang="hu-HU" sz="2400" dirty="0" err="1" smtClean="0"/>
              <a:t>clinical</a:t>
            </a:r>
            <a:r>
              <a:rPr lang="hu-HU" sz="2400" dirty="0" smtClean="0"/>
              <a:t> </a:t>
            </a:r>
            <a:r>
              <a:rPr lang="hu-HU" sz="2400" dirty="0" err="1" smtClean="0"/>
              <a:t>training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55776" y="5126954"/>
            <a:ext cx="617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From</a:t>
            </a:r>
            <a:r>
              <a:rPr lang="hu-HU" sz="2400" dirty="0" smtClean="0"/>
              <a:t> 2005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surveillance</a:t>
            </a:r>
            <a:r>
              <a:rPr lang="hu-HU" sz="2400" dirty="0" smtClean="0"/>
              <a:t> </a:t>
            </a:r>
            <a:r>
              <a:rPr lang="hu-HU" sz="2400" dirty="0" err="1" smtClean="0"/>
              <a:t>control</a:t>
            </a:r>
            <a:r>
              <a:rPr lang="hu-HU" sz="2400" dirty="0" smtClean="0"/>
              <a:t> </a:t>
            </a:r>
            <a:r>
              <a:rPr lang="hu-HU" sz="2400" dirty="0" err="1" smtClean="0"/>
              <a:t>was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National Korányi Institute of </a:t>
            </a:r>
            <a:r>
              <a:rPr lang="hu-HU" sz="2400" dirty="0" err="1" smtClean="0"/>
              <a:t>Pulmonology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pic>
        <p:nvPicPr>
          <p:cNvPr id="1028" name="Picture 4" descr="Képtalálat a következőre: „national koranyi institute of pulmonology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9" y="4560959"/>
            <a:ext cx="2124168" cy="115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 b="7553"/>
          <a:stretch/>
        </p:blipFill>
        <p:spPr bwMode="auto">
          <a:xfrm>
            <a:off x="7884368" y="3173112"/>
            <a:ext cx="1080120" cy="14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2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/>
          <a:lstStyle/>
          <a:p>
            <a:pPr algn="ctr"/>
            <a:r>
              <a:rPr lang="hu-HU" b="1" cap="none" dirty="0" smtClean="0">
                <a:solidFill>
                  <a:srgbClr val="FFFF00"/>
                </a:solidFill>
              </a:rPr>
              <a:t>Site of </a:t>
            </a:r>
            <a:r>
              <a:rPr lang="hu-HU" b="1" cap="none" dirty="0" err="1" smtClean="0">
                <a:solidFill>
                  <a:srgbClr val="FFFF00"/>
                </a:solidFill>
              </a:rPr>
              <a:t>the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>
                <a:solidFill>
                  <a:srgbClr val="FFFF00"/>
                </a:solidFill>
              </a:rPr>
              <a:t>a</a:t>
            </a:r>
            <a:r>
              <a:rPr lang="hu-HU" b="1" cap="none" dirty="0" err="1" smtClean="0">
                <a:solidFill>
                  <a:srgbClr val="FFFF00"/>
                </a:solidFill>
              </a:rPr>
              <a:t>dult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posttransplant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care</a:t>
            </a:r>
            <a:r>
              <a:rPr lang="hu-HU" b="1" cap="none" dirty="0" smtClean="0">
                <a:solidFill>
                  <a:srgbClr val="FFFF00"/>
                </a:solidFill>
              </a:rPr>
              <a:t>:</a:t>
            </a:r>
            <a:br>
              <a:rPr lang="hu-HU" b="1" cap="none" dirty="0" smtClean="0">
                <a:solidFill>
                  <a:srgbClr val="FFFF00"/>
                </a:solidFill>
              </a:rPr>
            </a:br>
            <a:r>
              <a:rPr lang="hu-HU" sz="2800" b="1" cap="none" dirty="0" err="1">
                <a:solidFill>
                  <a:srgbClr val="FFFF00"/>
                </a:solidFill>
              </a:rPr>
              <a:t>f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rom</a:t>
            </a:r>
            <a:r>
              <a:rPr lang="hu-HU" sz="2800" b="1" cap="none" dirty="0" smtClean="0">
                <a:solidFill>
                  <a:srgbClr val="FFFF00"/>
                </a:solidFill>
              </a:rPr>
              <a:t> 2008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in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the</a:t>
            </a:r>
            <a:r>
              <a:rPr lang="hu-HU" sz="2800" b="1" cap="none" dirty="0" smtClean="0">
                <a:solidFill>
                  <a:srgbClr val="FFFF00"/>
                </a:solidFill>
              </a:rPr>
              <a:t>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Dep</a:t>
            </a:r>
            <a:r>
              <a:rPr lang="hu-HU" sz="2800" b="1" cap="none" dirty="0" smtClean="0">
                <a:solidFill>
                  <a:srgbClr val="FFFF00"/>
                </a:solidFill>
              </a:rPr>
              <a:t>. Of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Pulmonology</a:t>
            </a:r>
            <a:r>
              <a:rPr lang="hu-HU" sz="2800" b="1" cap="none" dirty="0" smtClean="0">
                <a:solidFill>
                  <a:srgbClr val="FFFF00"/>
                </a:solidFill>
              </a:rPr>
              <a:t>, Semmelweis </a:t>
            </a:r>
            <a:r>
              <a:rPr lang="hu-HU" sz="2800" b="1" cap="none" dirty="0" err="1" smtClean="0">
                <a:solidFill>
                  <a:srgbClr val="FFFF00"/>
                </a:solidFill>
              </a:rPr>
              <a:t>Univ</a:t>
            </a:r>
            <a:r>
              <a:rPr lang="hu-HU" sz="2800" b="1" cap="none" dirty="0" smtClean="0">
                <a:solidFill>
                  <a:srgbClr val="FFFF00"/>
                </a:solidFill>
              </a:rPr>
              <a:t>.</a:t>
            </a:r>
            <a:endParaRPr lang="hu-HU" sz="2800" b="1" cap="none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506576" cy="188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331640" y="1484783"/>
            <a:ext cx="391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Hospital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ward</a:t>
            </a:r>
            <a:r>
              <a:rPr lang="hu-HU" sz="2400" b="1" dirty="0" smtClean="0"/>
              <a:t> and </a:t>
            </a:r>
            <a:r>
              <a:rPr lang="hu-HU" sz="2400" b="1" dirty="0" err="1" smtClean="0"/>
              <a:t>outpatient</a:t>
            </a:r>
            <a:endParaRPr lang="hu-HU" sz="2400" b="1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611560" y="1946449"/>
            <a:ext cx="936104" cy="4024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2267744" y="2007685"/>
            <a:ext cx="13363" cy="5011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3563888" y="2007685"/>
            <a:ext cx="671716" cy="4629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79512" y="2508865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Zoltán </a:t>
            </a:r>
            <a:r>
              <a:rPr lang="hu-HU" sz="2000" b="1" dirty="0"/>
              <a:t>S</a:t>
            </a:r>
            <a:r>
              <a:rPr lang="hu-HU" sz="2000" b="1" dirty="0" smtClean="0"/>
              <a:t>üttő</a:t>
            </a:r>
            <a:endParaRPr lang="hu-HU" sz="20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691680" y="248359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Veronika Müller 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707904" y="2521710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Anikó </a:t>
            </a:r>
            <a:r>
              <a:rPr lang="hu-HU" sz="2000" b="1" dirty="0" err="1" smtClean="0"/>
              <a:t>Bohács</a:t>
            </a:r>
            <a:r>
              <a:rPr lang="hu-HU" sz="2000" b="1" dirty="0" smtClean="0"/>
              <a:t> </a:t>
            </a:r>
            <a:endParaRPr lang="hu-HU" sz="20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t="3950" r="14720" b="46179"/>
          <a:stretch/>
        </p:blipFill>
        <p:spPr bwMode="auto">
          <a:xfrm>
            <a:off x="2267744" y="2984956"/>
            <a:ext cx="827801" cy="95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234998" y="450912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rgbClr val="FFFF00"/>
                </a:solidFill>
              </a:rPr>
              <a:t>Pulmonologist</a:t>
            </a:r>
            <a:r>
              <a:rPr lang="hu-HU" sz="2400" b="1" dirty="0" smtClean="0">
                <a:solidFill>
                  <a:srgbClr val="FFFF00"/>
                </a:solidFill>
              </a:rPr>
              <a:t>  </a:t>
            </a:r>
            <a:r>
              <a:rPr lang="hu-HU" sz="2400" b="1" dirty="0" err="1" smtClean="0">
                <a:solidFill>
                  <a:srgbClr val="FFFF00"/>
                </a:solidFill>
              </a:rPr>
              <a:t>under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training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in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LuTx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field</a:t>
            </a:r>
            <a:r>
              <a:rPr lang="hu-HU" sz="2400" b="1" dirty="0" smtClean="0"/>
              <a:t>: </a:t>
            </a:r>
            <a:r>
              <a:rPr lang="hu-HU" sz="2000" b="1" dirty="0" smtClean="0"/>
              <a:t>Zsuzsa Kováts, Noémi Eszes, Zsófia Lázár, </a:t>
            </a:r>
            <a:r>
              <a:rPr lang="hu-HU" sz="2000" b="1" dirty="0" err="1" smtClean="0"/>
              <a:t>Adrán</a:t>
            </a:r>
            <a:r>
              <a:rPr lang="hu-HU" sz="2000" b="1" dirty="0" smtClean="0"/>
              <a:t> Kiss </a:t>
            </a:r>
            <a:r>
              <a:rPr lang="hu-HU" sz="2000" dirty="0" smtClean="0"/>
              <a:t> </a:t>
            </a:r>
            <a:endParaRPr lang="hu-HU" sz="20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234998" y="5281630"/>
            <a:ext cx="763123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>
                <a:solidFill>
                  <a:srgbClr val="FFFF00"/>
                </a:solidFill>
              </a:rPr>
              <a:t>Outpatient</a:t>
            </a:r>
            <a:r>
              <a:rPr lang="hu-HU" sz="2800" dirty="0" smtClean="0">
                <a:solidFill>
                  <a:srgbClr val="FFFF00"/>
                </a:solidFill>
              </a:rPr>
              <a:t> </a:t>
            </a:r>
            <a:r>
              <a:rPr lang="hu-HU" sz="2800" dirty="0" err="1" smtClean="0">
                <a:solidFill>
                  <a:srgbClr val="FFFF00"/>
                </a:solidFill>
              </a:rPr>
              <a:t>doctor</a:t>
            </a:r>
            <a:r>
              <a:rPr lang="hu-HU" sz="2400" dirty="0" smtClean="0"/>
              <a:t>: Eszter </a:t>
            </a:r>
            <a:r>
              <a:rPr lang="hu-HU" sz="2400" dirty="0" err="1" smtClean="0"/>
              <a:t>Csiszér</a:t>
            </a:r>
            <a:r>
              <a:rPr lang="hu-HU" sz="2400" dirty="0" smtClean="0"/>
              <a:t> ;</a:t>
            </a:r>
          </a:p>
          <a:p>
            <a:r>
              <a:rPr lang="hu-HU" sz="2400" dirty="0" smtClean="0"/>
              <a:t> </a:t>
            </a:r>
            <a:r>
              <a:rPr lang="hu-HU" sz="2400" dirty="0" err="1" smtClean="0"/>
              <a:t>keep</a:t>
            </a:r>
            <a:r>
              <a:rPr lang="hu-HU" sz="2400" dirty="0" smtClean="0"/>
              <a:t> a </a:t>
            </a:r>
            <a:r>
              <a:rPr lang="hu-HU" sz="2400" dirty="0" err="1" smtClean="0"/>
              <a:t>check</a:t>
            </a:r>
            <a:r>
              <a:rPr lang="hu-HU" sz="2400" dirty="0" smtClean="0"/>
              <a:t> </a:t>
            </a:r>
            <a:r>
              <a:rPr lang="hu-HU" sz="2400" dirty="0" err="1" smtClean="0"/>
              <a:t>on</a:t>
            </a:r>
            <a:r>
              <a:rPr lang="hu-HU" sz="2400" dirty="0" smtClean="0"/>
              <a:t> </a:t>
            </a:r>
            <a:r>
              <a:rPr lang="hu-HU" sz="2400" dirty="0" err="1" smtClean="0"/>
              <a:t>stable</a:t>
            </a:r>
            <a:r>
              <a:rPr lang="hu-HU" sz="2400" dirty="0" smtClean="0"/>
              <a:t> </a:t>
            </a:r>
            <a:r>
              <a:rPr lang="hu-HU" sz="2400" dirty="0" err="1" smtClean="0"/>
              <a:t>LuTx</a:t>
            </a:r>
            <a:r>
              <a:rPr lang="hu-HU" sz="2400" dirty="0" smtClean="0"/>
              <a:t> </a:t>
            </a:r>
            <a:r>
              <a:rPr lang="hu-HU" sz="2400" dirty="0" err="1" smtClean="0"/>
              <a:t>patients</a:t>
            </a:r>
            <a:endParaRPr lang="hu-HU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"/>
          <a:stretch/>
        </p:blipFill>
        <p:spPr bwMode="auto">
          <a:xfrm>
            <a:off x="8037569" y="4646826"/>
            <a:ext cx="956698" cy="152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68" y="3518375"/>
            <a:ext cx="747643" cy="102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gyenes összekötő nyíllal 7"/>
          <p:cNvCxnSpPr/>
          <p:nvPr/>
        </p:nvCxnSpPr>
        <p:spPr>
          <a:xfrm>
            <a:off x="4644008" y="1946448"/>
            <a:ext cx="1268581" cy="1202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5250834" y="3149043"/>
            <a:ext cx="1985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Gabriella </a:t>
            </a:r>
            <a:r>
              <a:rPr lang="hu-HU" b="1" dirty="0" err="1" smtClean="0"/>
              <a:t>Muraközy</a:t>
            </a:r>
            <a:endParaRPr lang="hu-H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604" y="3087960"/>
            <a:ext cx="672792" cy="78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3" t="2753" r="52542" b="77579"/>
          <a:stretch/>
        </p:blipFill>
        <p:spPr bwMode="auto">
          <a:xfrm>
            <a:off x="462673" y="2961162"/>
            <a:ext cx="750323" cy="91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6"/>
          <a:stretch/>
        </p:blipFill>
        <p:spPr bwMode="auto">
          <a:xfrm>
            <a:off x="7412557" y="3729479"/>
            <a:ext cx="1427083" cy="42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Egyenes összekötő nyíllal 16"/>
          <p:cNvCxnSpPr>
            <a:endCxn id="5125" idx="1"/>
          </p:cNvCxnSpPr>
          <p:nvPr/>
        </p:nvCxnSpPr>
        <p:spPr>
          <a:xfrm>
            <a:off x="6588224" y="3940584"/>
            <a:ext cx="8243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8" y="6174182"/>
            <a:ext cx="8555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FF00"/>
                </a:solidFill>
              </a:rPr>
              <a:t>Children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LuTx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are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under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control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in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err="1" smtClean="0">
                <a:solidFill>
                  <a:srgbClr val="FFFF00"/>
                </a:solidFill>
              </a:rPr>
              <a:t>Dep</a:t>
            </a:r>
            <a:r>
              <a:rPr lang="hu-HU" sz="2400" dirty="0" smtClean="0">
                <a:solidFill>
                  <a:srgbClr val="FFFF00"/>
                </a:solidFill>
              </a:rPr>
              <a:t>. Of I. </a:t>
            </a:r>
            <a:r>
              <a:rPr lang="hu-HU" sz="2400" dirty="0" err="1" smtClean="0">
                <a:solidFill>
                  <a:srgbClr val="FFFF00"/>
                </a:solidFill>
              </a:rPr>
              <a:t>Pediatric</a:t>
            </a:r>
            <a:r>
              <a:rPr lang="hu-HU" sz="2400" dirty="0" smtClean="0">
                <a:solidFill>
                  <a:srgbClr val="FFFF00"/>
                </a:solidFill>
              </a:rPr>
              <a:t> </a:t>
            </a:r>
            <a:r>
              <a:rPr lang="hu-HU" sz="2400" dirty="0" smtClean="0"/>
              <a:t>: </a:t>
            </a:r>
            <a:r>
              <a:rPr lang="hu-HU" sz="2400" dirty="0" err="1" smtClean="0"/>
              <a:t>Dr</a:t>
            </a:r>
            <a:r>
              <a:rPr lang="hu-HU" sz="2400" dirty="0" smtClean="0"/>
              <a:t> Kovács Lajos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427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0"/>
            <a:ext cx="7924800" cy="1124744"/>
          </a:xfrm>
        </p:spPr>
        <p:txBody>
          <a:bodyPr/>
          <a:lstStyle/>
          <a:p>
            <a:r>
              <a:rPr lang="hu-HU" dirty="0" err="1" smtClean="0">
                <a:solidFill>
                  <a:srgbClr val="FFFF00"/>
                </a:solidFill>
              </a:rPr>
              <a:t>I</a:t>
            </a:r>
            <a:r>
              <a:rPr lang="hu-HU" b="1" cap="none" dirty="0" err="1" smtClean="0">
                <a:solidFill>
                  <a:srgbClr val="FFFF00"/>
                </a:solidFill>
              </a:rPr>
              <a:t>ncreasing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number</a:t>
            </a:r>
            <a:r>
              <a:rPr lang="hu-HU" b="1" cap="none" dirty="0" smtClean="0">
                <a:solidFill>
                  <a:srgbClr val="FFFF00"/>
                </a:solidFill>
              </a:rPr>
              <a:t> of </a:t>
            </a:r>
            <a:r>
              <a:rPr lang="hu-HU" b="1" cap="none" dirty="0" err="1" smtClean="0">
                <a:solidFill>
                  <a:srgbClr val="FFFF00"/>
                </a:solidFill>
              </a:rPr>
              <a:t>outpatient</a:t>
            </a:r>
            <a:r>
              <a:rPr lang="hu-HU" b="1" cap="none" dirty="0" smtClean="0">
                <a:solidFill>
                  <a:srgbClr val="FFFF00"/>
                </a:solidFill>
              </a:rPr>
              <a:t> and </a:t>
            </a:r>
            <a:r>
              <a:rPr lang="hu-HU" b="1" cap="none" dirty="0" err="1" smtClean="0">
                <a:solidFill>
                  <a:srgbClr val="FFFF00"/>
                </a:solidFill>
              </a:rPr>
              <a:t>hospitalised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LuTx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patients</a:t>
            </a:r>
            <a:r>
              <a:rPr lang="hu-HU" b="1" cap="none" dirty="0" smtClean="0">
                <a:solidFill>
                  <a:srgbClr val="FFFF00"/>
                </a:solidFill>
              </a:rPr>
              <a:t>. 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graphicFrame>
        <p:nvGraphicFramePr>
          <p:cNvPr id="17" name="Objektum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866167"/>
              </p:ext>
            </p:extLst>
          </p:nvPr>
        </p:nvGraphicFramePr>
        <p:xfrm>
          <a:off x="684213" y="1268413"/>
          <a:ext cx="7685087" cy="534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Munkalap" r:id="rId4" imgW="7972327" imgH="5552861" progId="Excel.Sheet.8">
                  <p:embed/>
                </p:oleObj>
              </mc:Choice>
              <mc:Fallback>
                <p:oleObj name="Munkalap" r:id="rId4" imgW="7972327" imgH="5552861" progId="Excel.Sheet.8">
                  <p:embed/>
                  <p:pic>
                    <p:nvPicPr>
                      <p:cNvPr id="0" name="Objektum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268413"/>
                        <a:ext cx="7685087" cy="5349875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2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30025"/>
            <a:ext cx="8814119" cy="706687"/>
          </a:xfrm>
        </p:spPr>
        <p:txBody>
          <a:bodyPr/>
          <a:lstStyle/>
          <a:p>
            <a:r>
              <a:rPr lang="hu-HU" b="1" cap="none" dirty="0" err="1" smtClean="0">
                <a:solidFill>
                  <a:srgbClr val="FFFF00"/>
                </a:solidFill>
              </a:rPr>
              <a:t>Posttransplant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medical</a:t>
            </a:r>
            <a:r>
              <a:rPr lang="hu-HU" b="1" cap="none" dirty="0" smtClean="0">
                <a:solidFill>
                  <a:srgbClr val="FFFF00"/>
                </a:solidFill>
              </a:rPr>
              <a:t> team </a:t>
            </a:r>
            <a:r>
              <a:rPr lang="hu-HU" b="1" cap="none" dirty="0" err="1" smtClean="0">
                <a:solidFill>
                  <a:srgbClr val="FFFF00"/>
                </a:solidFill>
              </a:rPr>
              <a:t>in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r>
              <a:rPr lang="hu-HU" b="1" cap="none" dirty="0" err="1" smtClean="0">
                <a:solidFill>
                  <a:srgbClr val="FFFF00"/>
                </a:solidFill>
              </a:rPr>
              <a:t>Dep</a:t>
            </a:r>
            <a:r>
              <a:rPr lang="hu-HU" b="1" cap="none" dirty="0" smtClean="0">
                <a:solidFill>
                  <a:srgbClr val="FFFF00"/>
                </a:solidFill>
              </a:rPr>
              <a:t>. of </a:t>
            </a:r>
            <a:r>
              <a:rPr lang="hu-HU" b="1" cap="none" dirty="0" err="1" smtClean="0">
                <a:solidFill>
                  <a:srgbClr val="FFFF00"/>
                </a:solidFill>
              </a:rPr>
              <a:t>Pulmonology</a:t>
            </a:r>
            <a:r>
              <a:rPr lang="hu-HU" b="1" cap="none" dirty="0" smtClean="0">
                <a:solidFill>
                  <a:srgbClr val="FFFF00"/>
                </a:solidFill>
              </a:rPr>
              <a:t> </a:t>
            </a:r>
            <a:endParaRPr lang="hu-HU" b="1" cap="none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08720"/>
            <a:ext cx="7734001" cy="4145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60399" y="5094892"/>
            <a:ext cx="8454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Pulmonologists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cardiologist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anestesiologist</a:t>
            </a:r>
            <a:endParaRPr lang="hu-HU" sz="2400" b="1" dirty="0" smtClean="0"/>
          </a:p>
          <a:p>
            <a:r>
              <a:rPr lang="hu-HU" sz="2400" b="1" dirty="0" err="1" smtClean="0"/>
              <a:t>Assistant</a:t>
            </a:r>
            <a:r>
              <a:rPr lang="hu-HU" sz="2400" b="1" dirty="0" smtClean="0"/>
              <a:t> of </a:t>
            </a:r>
            <a:r>
              <a:rPr lang="hu-HU" sz="2400" b="1" dirty="0" err="1" smtClean="0"/>
              <a:t>bronchology</a:t>
            </a:r>
            <a:r>
              <a:rPr lang="hu-HU" sz="2400" b="1" dirty="0" smtClean="0"/>
              <a:t>, and of </a:t>
            </a:r>
            <a:r>
              <a:rPr lang="hu-HU" sz="2400" b="1" dirty="0" err="1" smtClean="0"/>
              <a:t>spirometry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units</a:t>
            </a:r>
            <a:endParaRPr lang="hu-HU" sz="2400" b="1" dirty="0" smtClean="0"/>
          </a:p>
          <a:p>
            <a:r>
              <a:rPr lang="hu-HU" sz="2400" b="1" dirty="0" err="1" smtClean="0"/>
              <a:t>Physiotheraputics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nurses</a:t>
            </a:r>
            <a:endParaRPr lang="hu-HU" sz="2400" b="1" dirty="0"/>
          </a:p>
          <a:p>
            <a:r>
              <a:rPr lang="hu-HU" sz="2400" b="1" dirty="0" err="1" smtClean="0"/>
              <a:t>Administrator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4958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106"/>
          </a:xfrm>
        </p:spPr>
        <p:txBody>
          <a:bodyPr/>
          <a:lstStyle/>
          <a:p>
            <a:r>
              <a:rPr lang="hu-HU" b="1" dirty="0" err="1" smtClean="0">
                <a:solidFill>
                  <a:srgbClr val="FFFF00"/>
                </a:solidFill>
              </a:rPr>
              <a:t>Control</a:t>
            </a:r>
            <a:r>
              <a:rPr lang="hu-HU" b="1" dirty="0" smtClean="0">
                <a:solidFill>
                  <a:srgbClr val="FFFF00"/>
                </a:solidFill>
              </a:rPr>
              <a:t>, monitoring </a:t>
            </a:r>
            <a:r>
              <a:rPr lang="hu-HU" b="1" dirty="0" err="1" smtClean="0">
                <a:solidFill>
                  <a:srgbClr val="FFFF00"/>
                </a:solidFill>
              </a:rPr>
              <a:t>the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LuTx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patients</a:t>
            </a:r>
            <a:endParaRPr lang="hu-HU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83163"/>
              </p:ext>
            </p:extLst>
          </p:nvPr>
        </p:nvGraphicFramePr>
        <p:xfrm>
          <a:off x="539552" y="1484784"/>
          <a:ext cx="7943850" cy="5032398"/>
        </p:xfrm>
        <a:graphic>
          <a:graphicData uri="http://schemas.openxmlformats.org/drawingml/2006/table">
            <a:tbl>
              <a:tblPr/>
              <a:tblGrid>
                <a:gridCol w="1679575"/>
                <a:gridCol w="725488"/>
                <a:gridCol w="725487"/>
                <a:gridCol w="933450"/>
                <a:gridCol w="1762125"/>
                <a:gridCol w="2117725"/>
              </a:tblGrid>
              <a:tr h="220093">
                <a:tc rowSpan="2"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hu-HU" alt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Diagnostic</a:t>
                      </a:r>
                      <a:r>
                        <a:rPr kumimoji="0" lang="hu-HU" altLang="hu-H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procedure</a:t>
                      </a:r>
                      <a:endParaRPr kumimoji="0" lang="hu-HU" altLang="hu-H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gridSpan="3"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Weeks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Months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Months after the first year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38403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or 4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5   6   7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8  10  12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4  5  6  7  8  9  10  11  12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1   2   3   4  5  6  7  8  9  10  11  12</a:t>
                      </a:r>
                      <a:endParaRPr kumimoji="0" lang="hu-HU" alt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FF"/>
                    </a:solidFill>
                  </a:tcPr>
                </a:tc>
              </a:tr>
              <a:tr h="220093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Bronchoscopy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X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</a:t>
                      </a:r>
                      <a:r>
                        <a:rPr kumimoji="0" lang="hu-HU" altLang="hu-HU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hu-HU" alt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Chest X-ray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X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X  X  X  X  X   X 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X      X       X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</a:tr>
              <a:tr h="357249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Lung functions and diffusion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X  X  X  X  X   X 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X      X       X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Blood gases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X           X                 X                              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X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652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Routrine laboratory *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X  X  X  X  X   X 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X      X       X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Drug monitoring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X  X  X  X  X   X 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X      X       X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CMV Ag screen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  X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X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X  X  X  X  X  X   X     X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X      X       X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EBV serology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X            X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         X          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HgbA1c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X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X            X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X                   X                   X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Bonenenzymes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24h urin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249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Sutum and/or swab culture#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Chest CT scan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/>
                    </a:solidFill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Nephrology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Osteodesitometry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Rheumatology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Gynecology//urology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1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Dermatology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hu-HU" altLang="hu-H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X</a:t>
                      </a:r>
                      <a:endParaRPr kumimoji="0" lang="hu-HU" altLang="hu-H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defTabSz="44926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X</a:t>
                      </a:r>
                      <a:endParaRPr kumimoji="0" lang="hu-HU" altLang="hu-H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945" marR="82945" marT="41468" marB="4146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9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5428631"/>
              </p:ext>
            </p:extLst>
          </p:nvPr>
        </p:nvGraphicFramePr>
        <p:xfrm>
          <a:off x="152400" y="1524000"/>
          <a:ext cx="8839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" name="Group 14"/>
          <p:cNvGrpSpPr/>
          <p:nvPr/>
        </p:nvGrpSpPr>
        <p:grpSpPr>
          <a:xfrm>
            <a:off x="2" y="6388407"/>
            <a:ext cx="4625111" cy="503452"/>
            <a:chOff x="2" y="6180658"/>
            <a:chExt cx="4715933" cy="711201"/>
          </a:xfrm>
        </p:grpSpPr>
        <p:grpSp>
          <p:nvGrpSpPr>
            <p:cNvPr id="5" name="Group 16"/>
            <p:cNvGrpSpPr/>
            <p:nvPr/>
          </p:nvGrpSpPr>
          <p:grpSpPr>
            <a:xfrm>
              <a:off x="2" y="6180658"/>
              <a:ext cx="4715932" cy="711201"/>
              <a:chOff x="1" y="6067776"/>
              <a:chExt cx="4952999" cy="790224"/>
            </a:xfrm>
          </p:grpSpPr>
          <p:pic>
            <p:nvPicPr>
              <p:cNvPr id="7" name="Picture 18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" y="6172200"/>
                <a:ext cx="4952999" cy="685800"/>
              </a:xfrm>
              <a:prstGeom prst="rect">
                <a:avLst/>
              </a:prstGeom>
            </p:spPr>
          </p:pic>
          <p:sp>
            <p:nvSpPr>
              <p:cNvPr id="8" name="logo_year"/>
              <p:cNvSpPr txBox="1"/>
              <p:nvPr/>
            </p:nvSpPr>
            <p:spPr>
              <a:xfrm>
                <a:off x="2971800" y="6067776"/>
                <a:ext cx="18858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smtClean="0">
                    <a:solidFill>
                      <a:schemeClr val="bg1"/>
                    </a:solidFill>
                    <a:latin typeface="Arial"/>
                    <a:cs typeface="Arial"/>
                  </a:rPr>
                  <a:t>2016</a:t>
                </a:r>
                <a:endParaRPr lang="en-US" sz="21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6" name="logo_citation"/>
            <p:cNvSpPr txBox="1"/>
            <p:nvPr/>
          </p:nvSpPr>
          <p:spPr>
            <a:xfrm>
              <a:off x="2757009" y="6639428"/>
              <a:ext cx="1958926" cy="230832"/>
            </a:xfrm>
            <a:prstGeom prst="rect">
              <a:avLst/>
            </a:prstGeom>
            <a:noFill/>
          </p:spPr>
          <p:txBody>
            <a:bodyPr wrap="square" lIns="27432" tIns="45720" rIns="0" rtlCol="0" anchor="ctr" anchorCtr="0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Arial"/>
                  <a:cs typeface="Arial"/>
                </a:rPr>
                <a:t>JHLT. 2016 Oct; 35(10): 1149-1205</a:t>
              </a:r>
              <a:endParaRPr lang="en-US" sz="9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0" y="300259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kern="0" dirty="0" smtClean="0">
                <a:solidFill>
                  <a:srgbClr val="FFFF00"/>
                </a:solidFill>
              </a:rPr>
              <a:t>Adult Lung Transplants</a:t>
            </a:r>
            <a:br>
              <a:rPr lang="en-US" sz="2800" kern="0" dirty="0" smtClean="0">
                <a:solidFill>
                  <a:srgbClr val="FFFF00"/>
                </a:solidFill>
              </a:rPr>
            </a:br>
            <a:r>
              <a:rPr lang="en-US" sz="2800" kern="0" dirty="0" smtClean="0">
                <a:solidFill>
                  <a:srgbClr val="FFFF00"/>
                </a:solidFill>
              </a:rPr>
              <a:t>Age Distribution by </a:t>
            </a:r>
            <a:r>
              <a:rPr lang="en-US" sz="2800" kern="0" dirty="0">
                <a:solidFill>
                  <a:srgbClr val="FFFF00"/>
                </a:solidFill>
              </a:rPr>
              <a:t>Diagnosis</a:t>
            </a:r>
            <a:r>
              <a:rPr lang="en-US" sz="2400" kern="0" dirty="0" smtClean="0"/>
              <a:t/>
            </a:r>
            <a:br>
              <a:rPr lang="en-US" sz="2400" kern="0" dirty="0" smtClean="0"/>
            </a:br>
            <a:endParaRPr lang="en-US" sz="2000" kern="0" dirty="0"/>
          </a:p>
        </p:txBody>
      </p:sp>
      <p:sp>
        <p:nvSpPr>
          <p:cNvPr id="10" name="title_cohort"/>
          <p:cNvSpPr txBox="1"/>
          <p:nvPr/>
        </p:nvSpPr>
        <p:spPr>
          <a:xfrm>
            <a:off x="1714500" y="1014604"/>
            <a:ext cx="571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kern="0" dirty="0" smtClean="0"/>
              <a:t>(Transplants: January 2004 – June 2015)</a:t>
            </a:r>
            <a:endParaRPr lang="en-US" sz="2000" b="1" kern="0" dirty="0"/>
          </a:p>
        </p:txBody>
      </p:sp>
      <p:sp>
        <p:nvSpPr>
          <p:cNvPr id="11" name="Ellipszis 10"/>
          <p:cNvSpPr/>
          <p:nvPr/>
        </p:nvSpPr>
        <p:spPr>
          <a:xfrm>
            <a:off x="2195737" y="2852936"/>
            <a:ext cx="1224136" cy="3602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545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>
                <a:solidFill>
                  <a:srgbClr val="FFFF00"/>
                </a:solidFill>
              </a:rPr>
              <a:t>Indications</a:t>
            </a:r>
            <a:r>
              <a:rPr lang="hu-HU" b="1" dirty="0" smtClean="0">
                <a:solidFill>
                  <a:srgbClr val="FFFF00"/>
                </a:solidFill>
              </a:rPr>
              <a:t> of </a:t>
            </a:r>
            <a:r>
              <a:rPr lang="hu-HU" b="1" dirty="0" err="1" smtClean="0">
                <a:solidFill>
                  <a:srgbClr val="FFFF00"/>
                </a:solidFill>
              </a:rPr>
              <a:t>LuTx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in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 err="1" smtClean="0">
                <a:solidFill>
                  <a:srgbClr val="FFFF00"/>
                </a:solidFill>
              </a:rPr>
              <a:t>hungary</a:t>
            </a:r>
            <a:r>
              <a:rPr lang="hu-HU" b="1" dirty="0" smtClean="0">
                <a:solidFill>
                  <a:srgbClr val="FFFF00"/>
                </a:solidFill>
              </a:rPr>
              <a:t> 2016</a:t>
            </a:r>
            <a:endParaRPr lang="hu-H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338400"/>
              </p:ext>
            </p:extLst>
          </p:nvPr>
        </p:nvGraphicFramePr>
        <p:xfrm>
          <a:off x="1238424" y="1895623"/>
          <a:ext cx="7480092" cy="438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264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t">
  <a:themeElements>
    <a:clrScheme name="Lendület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543F650E877F4CAD8BC709B4AD1863" ma:contentTypeVersion="0" ma:contentTypeDescription="Create a new document." ma:contentTypeScope="" ma:versionID="407461fc59827e37d89bc03738b1d93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43A38E-8BB4-4DE2-94D8-B14D644B3196}"/>
</file>

<file path=customXml/itemProps2.xml><?xml version="1.0" encoding="utf-8"?>
<ds:datastoreItem xmlns:ds="http://schemas.openxmlformats.org/officeDocument/2006/customXml" ds:itemID="{0E550F39-8711-49B8-9198-2615C87EB45A}"/>
</file>

<file path=customXml/itemProps3.xml><?xml version="1.0" encoding="utf-8"?>
<ds:datastoreItem xmlns:ds="http://schemas.openxmlformats.org/officeDocument/2006/customXml" ds:itemID="{B91F6656-11F4-4D29-A8D8-332F6E65B798}"/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620</TotalTime>
  <Words>775</Words>
  <Application>Microsoft Office PowerPoint</Application>
  <PresentationFormat>Diavetítés a képernyőre (4:3 oldalarány)</PresentationFormat>
  <Paragraphs>196</Paragraphs>
  <Slides>17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19" baseType="lpstr">
      <vt:lpstr>Horizont</vt:lpstr>
      <vt:lpstr>Munkalap</vt:lpstr>
      <vt:lpstr>PowerPoint bemutató</vt:lpstr>
      <vt:lpstr>What kind of skills need to care after Lung transplantation</vt:lpstr>
      <vt:lpstr>Learning curve’s early phase of the hungarian posttransplant team </vt:lpstr>
      <vt:lpstr>Site of the adult posttransplant care: from 2008 in the Dep. Of Pulmonology, Semmelweis Univ.</vt:lpstr>
      <vt:lpstr>Increasing number of outpatient and hospitalised LuTx patients. </vt:lpstr>
      <vt:lpstr>Posttransplant medical team in Dep. of Pulmonology </vt:lpstr>
      <vt:lpstr>Control, monitoring the LuTx patients</vt:lpstr>
      <vt:lpstr>PowerPoint bemutató</vt:lpstr>
      <vt:lpstr>Indications of LuTx in hungary 2016</vt:lpstr>
      <vt:lpstr>Lung transplantation in CF patient</vt:lpstr>
      <vt:lpstr>Balance between the immunosuppression and infection </vt:lpstr>
      <vt:lpstr>Spirometry control</vt:lpstr>
      <vt:lpstr>Bronchoscopy, transbronchial biopsy in midazolame i.v. sedation.</vt:lpstr>
      <vt:lpstr>The first step 3.weeks after LuTx</vt:lpstr>
      <vt:lpstr>Sport after luTx </vt:lpstr>
      <vt:lpstr>„the most beautiful moments”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User</dc:creator>
  <cp:lastModifiedBy>User</cp:lastModifiedBy>
  <cp:revision>56</cp:revision>
  <dcterms:created xsi:type="dcterms:W3CDTF">2017-02-13T18:57:39Z</dcterms:created>
  <dcterms:modified xsi:type="dcterms:W3CDTF">2017-09-29T06:56:09Z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0x010100C0543F650E877F4CAD8BC709B4AD1863</vt:lpwstr>
  </property>
</Properties>
</file>